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3"/>
  </p:sldMasterIdLst>
  <p:notesMasterIdLst>
    <p:notesMasterId r:id="rId34"/>
  </p:notesMasterIdLst>
  <p:sldIdLst>
    <p:sldId id="256" r:id="rId4"/>
    <p:sldId id="375" r:id="rId5"/>
    <p:sldId id="325" r:id="rId6"/>
    <p:sldId id="376" r:id="rId7"/>
    <p:sldId id="380" r:id="rId8"/>
    <p:sldId id="377" r:id="rId9"/>
    <p:sldId id="323" r:id="rId10"/>
    <p:sldId id="378" r:id="rId11"/>
    <p:sldId id="379" r:id="rId12"/>
    <p:sldId id="381" r:id="rId13"/>
    <p:sldId id="382" r:id="rId14"/>
    <p:sldId id="339" r:id="rId15"/>
    <p:sldId id="387" r:id="rId16"/>
    <p:sldId id="383" r:id="rId17"/>
    <p:sldId id="402" r:id="rId18"/>
    <p:sldId id="403" r:id="rId19"/>
    <p:sldId id="406" r:id="rId20"/>
    <p:sldId id="404" r:id="rId21"/>
    <p:sldId id="401" r:id="rId22"/>
    <p:sldId id="374" r:id="rId23"/>
    <p:sldId id="384" r:id="rId24"/>
    <p:sldId id="385" r:id="rId25"/>
    <p:sldId id="386" r:id="rId26"/>
    <p:sldId id="410" r:id="rId27"/>
    <p:sldId id="407" r:id="rId28"/>
    <p:sldId id="408" r:id="rId29"/>
    <p:sldId id="409" r:id="rId30"/>
    <p:sldId id="340" r:id="rId31"/>
    <p:sldId id="400" r:id="rId32"/>
    <p:sldId id="405" r:id="rId33"/>
  </p:sldIdLst>
  <p:sldSz cx="12192000" cy="6858000"/>
  <p:notesSz cx="6889750" cy="1002188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8C98"/>
    <a:srgbClr val="0000FF"/>
    <a:srgbClr val="2B91AF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C3E819-71EC-44CD-BF29-F7A16655A320}" v="19" dt="2020-05-12T11:08:53.7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90" y="19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microsoft.com/office/2015/10/relationships/revisionInfo" Target="revisionInfo.xml"/><Relationship Id="rId21" Type="http://schemas.openxmlformats.org/officeDocument/2006/relationships/slide" Target="slides/slide18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tmp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2597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r">
              <a:defRPr sz="1300"/>
            </a:lvl1pPr>
          </a:lstStyle>
          <a:p>
            <a:fld id="{0123E455-1A20-4F9D-AB8C-A6908B79F2B5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52538"/>
            <a:ext cx="6013450" cy="3382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34" tIns="48317" rIns="96634" bIns="4831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823034"/>
            <a:ext cx="5511800" cy="3946118"/>
          </a:xfrm>
          <a:prstGeom prst="rect">
            <a:avLst/>
          </a:prstGeom>
        </p:spPr>
        <p:txBody>
          <a:bodyPr vert="horz" lIns="96634" tIns="48317" rIns="96634" bIns="48317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2597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r">
              <a:defRPr sz="1300"/>
            </a:lvl1pPr>
          </a:lstStyle>
          <a:p>
            <a:fld id="{DEFD66D1-1A48-40B4-9A2D-5D4F04AC0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347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D66D1-1A48-40B4-9A2D-5D4F04AC08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216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D66D1-1A48-40B4-9A2D-5D4F04AC080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424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0ED80-A213-4ECE-89FA-9B20CF043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36C32-C8C7-463B-A1F7-67DFCAE439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D29F6-635A-4AA6-BB1E-8FEEE3F54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58AF3-0B11-4731-B823-5ACA10523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9271C-1194-4AFC-B841-6F418BDEA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030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EA41B-E51D-48BA-8C34-53F88588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CE7715-2649-465B-939F-9DB7C8514E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51E1E-F7C4-409B-AA96-2C6195D50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BF5E9-2E2C-46E1-8906-0C07FDAB2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11566-C93C-470B-A03C-9AF80FF9C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357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F276D0-69A1-40C0-87C7-A9B6101D2C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3E511C-36B9-4BA7-98E4-F91E368ECB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7D5E46-6FE0-49DB-91BC-18078371D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10F75-13A7-4244-A44C-029B6BF9E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164F2-2F7F-41D2-A331-C13875A1F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64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DBFC1-645E-4307-98DD-69AA859A5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4204"/>
          </a:xfrm>
        </p:spPr>
        <p:txBody>
          <a:bodyPr/>
          <a:lstStyle/>
          <a:p>
            <a:r>
              <a:rPr lang="nl-BE" noProof="0" dirty="0"/>
              <a:t>Click </a:t>
            </a:r>
            <a:r>
              <a:rPr lang="nl-BE" noProof="0" dirty="0" err="1"/>
              <a:t>to</a:t>
            </a:r>
            <a:r>
              <a:rPr lang="nl-BE" noProof="0" dirty="0"/>
              <a:t> </a:t>
            </a:r>
            <a:r>
              <a:rPr lang="nl-BE" noProof="0" dirty="0" err="1"/>
              <a:t>edit</a:t>
            </a:r>
            <a:r>
              <a:rPr lang="nl-BE" noProof="0" dirty="0"/>
              <a:t> Master </a:t>
            </a:r>
            <a:r>
              <a:rPr lang="nl-BE" noProof="0" dirty="0" err="1"/>
              <a:t>title</a:t>
            </a:r>
            <a:r>
              <a:rPr lang="nl-BE" noProof="0" dirty="0"/>
              <a:t> </a:t>
            </a:r>
            <a:r>
              <a:rPr lang="nl-BE" noProof="0" dirty="0" err="1"/>
              <a:t>style</a:t>
            </a:r>
            <a:endParaRPr lang="nl-BE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FF52F-78FB-4B1E-BF1B-AC185D230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7107"/>
            <a:ext cx="10515600" cy="4829856"/>
          </a:xfrm>
        </p:spPr>
        <p:txBody>
          <a:bodyPr/>
          <a:lstStyle/>
          <a:p>
            <a:pPr lvl="0"/>
            <a:r>
              <a:rPr lang="nl-BE" noProof="0" dirty="0" err="1"/>
              <a:t>Edit</a:t>
            </a:r>
            <a:r>
              <a:rPr lang="nl-BE" noProof="0" dirty="0"/>
              <a:t> Master </a:t>
            </a:r>
            <a:r>
              <a:rPr lang="nl-BE" noProof="0" dirty="0" err="1"/>
              <a:t>text</a:t>
            </a:r>
            <a:r>
              <a:rPr lang="nl-BE" noProof="0" dirty="0"/>
              <a:t> </a:t>
            </a:r>
            <a:r>
              <a:rPr lang="nl-BE" noProof="0" dirty="0" err="1"/>
              <a:t>styles</a:t>
            </a:r>
            <a:endParaRPr lang="nl-BE" noProof="0" dirty="0"/>
          </a:p>
          <a:p>
            <a:pPr lvl="1"/>
            <a:r>
              <a:rPr lang="nl-BE" noProof="0" dirty="0"/>
              <a:t>Second level</a:t>
            </a:r>
          </a:p>
          <a:p>
            <a:pPr lvl="2"/>
            <a:r>
              <a:rPr lang="nl-BE" noProof="0" dirty="0" err="1"/>
              <a:t>Third</a:t>
            </a:r>
            <a:r>
              <a:rPr lang="nl-BE" noProof="0" dirty="0"/>
              <a:t> level</a:t>
            </a:r>
          </a:p>
          <a:p>
            <a:pPr lvl="3"/>
            <a:r>
              <a:rPr lang="nl-BE" noProof="0" dirty="0" err="1"/>
              <a:t>Fourth</a:t>
            </a:r>
            <a:r>
              <a:rPr lang="nl-BE" noProof="0" dirty="0"/>
              <a:t> level</a:t>
            </a:r>
          </a:p>
          <a:p>
            <a:pPr lvl="4"/>
            <a:r>
              <a:rPr lang="nl-BE" noProof="0" dirty="0" err="1"/>
              <a:t>Fifth</a:t>
            </a:r>
            <a:r>
              <a:rPr lang="nl-BE" noProof="0" dirty="0"/>
              <a:t>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1BAFD-9B64-44ED-A74D-AAF42355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D61C7-138B-428E-8FAE-C7CBC5B90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42EF5-2528-4065-8B32-B51A88B6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381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5D6A8-4083-4A67-A819-05753B04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20F58-9F21-449A-87BC-611DAB769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A62D2-F2FD-4B46-9A10-126415484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9633F-8F01-4557-BD47-6F521337F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FF477-4311-4F20-9A61-04047FFD4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90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A5FE9-0A09-40AA-9B36-401F27695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5D76E-8101-4B33-BABC-779DCDF4C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8B5658-4CB0-4808-9030-742CEF279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CF7A76-A00D-47F9-826B-50A443936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A11B4E-CF90-42E8-BEA2-806D3AA52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B99209-5F1F-48CC-9E3A-A7F3D16C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5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5A64A-96B2-4853-9C0A-49D004092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6679D-6F86-43B9-8F54-29714A39D4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26833F-DDC9-4716-BD60-CE9037A6C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9BFAF-6B22-402E-B2D6-6FED66062A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4059B4-1ABA-48DA-8550-3D1994F8D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013F24-7B6F-4CF7-A956-476238FCF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E795C5-F6D8-4407-9816-D2FF47EA7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1BEABD-BADB-41F5-BD6E-C7730DD6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687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BBAE6-474B-48D7-A673-6561609BF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F10769-1DED-4E31-96E8-DE204D891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58DFED-82EA-4903-A758-DE02143C6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DEC22-03AA-4BF7-AF37-2906770EA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90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BAD11E-6766-45CE-8841-B320C0BDF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4B4E5F-0050-40D0-86A5-40EA47BA4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ACFB9-678F-4E4C-8649-08061D9FA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51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9D1A5-E511-494C-AE06-34ABF91BF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36AAD-9708-4B9A-923B-F9DE3B5E0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BDA3F-B5A8-4574-90D9-B313BF64A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7809C3-04EB-4875-8307-5B058A42B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3C7F2-CB6E-4EB2-8EE5-545A9BB1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26CEB6-D661-4300-9646-9E4AC1704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ACC9-BE44-40BE-8100-251EEBA4F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B6F4DD-1E61-4B4C-B4C7-BFF6C6366F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A9333E-0F63-4A12-B3AA-4624807BB0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FD15F0-1E81-4DA4-BE27-FC977A2E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197CE-7A8E-42D7-B21F-94FDEA5FA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62155-98EF-4276-ABB6-025380EBD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8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AB8B98-7208-4D9E-BF98-093718E09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3A9A1D-087B-4235-8AA5-BF59A1677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DCEE0-F4AB-42F5-A826-A561928A94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91A94-F19F-40CA-AA51-DB498FD38CEA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0861F-10ED-468D-BCD5-ACA3E75089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EE955-4D10-4733-AF56-2AB0E7F05A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166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2F7C25-388C-4249-9CD3-407E045C4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83" b="10883"/>
          <a:stretch/>
        </p:blipFill>
        <p:spPr>
          <a:xfrm>
            <a:off x="3382170" y="-805066"/>
            <a:ext cx="9686129" cy="7663066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C7102C-2669-4028-8681-91F769FD2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6246" y="4430819"/>
            <a:ext cx="4023360" cy="897497"/>
          </a:xfrm>
        </p:spPr>
        <p:txBody>
          <a:bodyPr anchor="b">
            <a:normAutofit fontScale="90000"/>
          </a:bodyPr>
          <a:lstStyle/>
          <a:p>
            <a:pPr algn="l"/>
            <a:br>
              <a:rPr lang="nl-BE" sz="4400" dirty="0"/>
            </a:br>
            <a:br>
              <a:rPr lang="nl-BE" sz="4400" dirty="0"/>
            </a:br>
            <a:r>
              <a:rPr lang="nl-BE" sz="3600" dirty="0"/>
              <a:t>Programmeren in C# </a:t>
            </a:r>
            <a:endParaRPr lang="nl-BE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F3AE0-57DA-4D52-AE40-3287F6824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030" y="3401843"/>
            <a:ext cx="4398542" cy="970925"/>
          </a:xfrm>
        </p:spPr>
        <p:txBody>
          <a:bodyPr>
            <a:normAutofit/>
          </a:bodyPr>
          <a:lstStyle/>
          <a:p>
            <a:r>
              <a:rPr lang="nl-BE" sz="5100" dirty="0"/>
              <a:t>Basiskennis</a:t>
            </a:r>
            <a:endParaRPr lang="nl-BE" sz="11000" dirty="0"/>
          </a:p>
          <a:p>
            <a:endParaRPr lang="nl-BE" sz="20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1746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84"/>
            <a:ext cx="10515600" cy="794204"/>
          </a:xfrm>
        </p:spPr>
        <p:txBody>
          <a:bodyPr/>
          <a:lstStyle/>
          <a:p>
            <a:r>
              <a:rPr lang="nl-BE" dirty="0"/>
              <a:t>Soorten deductief redeneren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275"/>
            <a:ext cx="10869538" cy="5310619"/>
          </a:xfrm>
        </p:spPr>
        <p:txBody>
          <a:bodyPr/>
          <a:lstStyle/>
          <a:p>
            <a:r>
              <a:rPr lang="nl-BE" dirty="0"/>
              <a:t>Disjunctie syllogisme</a:t>
            </a:r>
          </a:p>
          <a:p>
            <a:pPr lvl="1"/>
            <a:r>
              <a:rPr lang="nl-BE" dirty="0"/>
              <a:t>Een </a:t>
            </a:r>
            <a:r>
              <a:rPr lang="nl-BE" dirty="0" err="1"/>
              <a:t>permisse</a:t>
            </a:r>
            <a:r>
              <a:rPr lang="nl-BE" dirty="0"/>
              <a:t> die bestaat uit een disjunctieve bewering en daarna een negatie van 1 van de </a:t>
            </a:r>
            <a:r>
              <a:rPr lang="nl-BE" dirty="0" err="1"/>
              <a:t>disjunten</a:t>
            </a:r>
            <a:r>
              <a:rPr lang="nl-BE" dirty="0"/>
              <a:t>. De conclusie bevestigd daarom de andere disjunctie.</a:t>
            </a:r>
          </a:p>
          <a:p>
            <a:pPr lvl="2"/>
            <a:r>
              <a:rPr lang="nl-BE" dirty="0" err="1"/>
              <a:t>Permisse</a:t>
            </a:r>
            <a:r>
              <a:rPr lang="nl-BE" dirty="0"/>
              <a:t> 1 :	We zijn blij of we zijn verdrietig</a:t>
            </a:r>
          </a:p>
          <a:p>
            <a:pPr lvl="2"/>
            <a:r>
              <a:rPr lang="nl-BE" dirty="0" err="1"/>
              <a:t>Permisse</a:t>
            </a:r>
            <a:r>
              <a:rPr lang="nl-BE" dirty="0"/>
              <a:t> 2 : 	Ik ben niet verdrietig</a:t>
            </a:r>
          </a:p>
          <a:p>
            <a:pPr lvl="2"/>
            <a:r>
              <a:rPr lang="nl-BE" dirty="0"/>
              <a:t>Conclusie:	Ik ben blij</a:t>
            </a:r>
          </a:p>
        </p:txBody>
      </p:sp>
    </p:spTree>
    <p:extLst>
      <p:ext uri="{BB962C8B-B14F-4D97-AF65-F5344CB8AC3E}">
        <p14:creationId xmlns:p14="http://schemas.microsoft.com/office/powerpoint/2010/main" val="2928353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84"/>
            <a:ext cx="10515600" cy="794204"/>
          </a:xfrm>
        </p:spPr>
        <p:txBody>
          <a:bodyPr/>
          <a:lstStyle/>
          <a:p>
            <a:r>
              <a:rPr lang="nl-BE" dirty="0" err="1"/>
              <a:t>Venn</a:t>
            </a:r>
            <a:r>
              <a:rPr lang="nl-BE" dirty="0"/>
              <a:t> diagram methode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275"/>
            <a:ext cx="10869538" cy="5310619"/>
          </a:xfrm>
        </p:spPr>
        <p:txBody>
          <a:bodyPr/>
          <a:lstStyle/>
          <a:p>
            <a:r>
              <a:rPr lang="nl-BE" dirty="0"/>
              <a:t>Syllogisme gebruiken we best als er enkel 2 statements of </a:t>
            </a:r>
            <a:r>
              <a:rPr lang="nl-BE" dirty="0" err="1"/>
              <a:t>permisses</a:t>
            </a:r>
            <a:r>
              <a:rPr lang="nl-BE" dirty="0"/>
              <a:t> zijn.</a:t>
            </a:r>
          </a:p>
          <a:p>
            <a:r>
              <a:rPr lang="nl-BE" dirty="0"/>
              <a:t>Indien we met meer dan 2 </a:t>
            </a:r>
            <a:r>
              <a:rPr lang="nl-BE" dirty="0" err="1"/>
              <a:t>permisses</a:t>
            </a:r>
            <a:r>
              <a:rPr lang="nl-BE" dirty="0"/>
              <a:t> moeten rekening houden is het makkelijker om met </a:t>
            </a:r>
            <a:r>
              <a:rPr lang="nl-BE" dirty="0" err="1"/>
              <a:t>Venn</a:t>
            </a:r>
            <a:r>
              <a:rPr lang="nl-BE" dirty="0"/>
              <a:t> diagrammen te werken.</a:t>
            </a:r>
          </a:p>
          <a:p>
            <a:r>
              <a:rPr lang="nl-BE" dirty="0"/>
              <a:t>Met de </a:t>
            </a:r>
            <a:r>
              <a:rPr lang="nl-BE" dirty="0" err="1"/>
              <a:t>Venn</a:t>
            </a:r>
            <a:r>
              <a:rPr lang="nl-BE" dirty="0"/>
              <a:t> methoden gebruiken we geometrische figuren om de statements voor te stellen. Alle conclusies worden dan geverifieerd aan de hand van deze figuren. </a:t>
            </a:r>
          </a:p>
        </p:txBody>
      </p:sp>
    </p:spTree>
    <p:extLst>
      <p:ext uri="{BB962C8B-B14F-4D97-AF65-F5344CB8AC3E}">
        <p14:creationId xmlns:p14="http://schemas.microsoft.com/office/powerpoint/2010/main" val="40816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8BF60F7-15FC-45E3-8604-D310A778D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6" r="456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/>
              <a:t>Venn diagram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7853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1A9E8-96EB-4A4B-AEE9-AC419D1B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nl-BE" dirty="0"/>
              <a:t>Venndiagrammen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4FE94C-3D9C-86AE-0574-9B7952CF24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15467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D7048-5B8A-43CB-8FDC-E9416135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175" y="2172430"/>
            <a:ext cx="6619875" cy="3843666"/>
          </a:xfrm>
        </p:spPr>
        <p:txBody>
          <a:bodyPr>
            <a:normAutofit/>
          </a:bodyPr>
          <a:lstStyle/>
          <a:p>
            <a:r>
              <a:rPr lang="nl-NL" sz="2000" dirty="0"/>
              <a:t>Venndiagrammen zijn genoemd naar de Engelse wiskundige en filosoof </a:t>
            </a:r>
            <a:r>
              <a:rPr lang="nl-NL" sz="2000" b="1" dirty="0"/>
              <a:t>John </a:t>
            </a:r>
            <a:r>
              <a:rPr lang="nl-NL" sz="2000" b="1" dirty="0" err="1"/>
              <a:t>Venn</a:t>
            </a:r>
            <a:r>
              <a:rPr lang="nl-NL" sz="2000" dirty="0"/>
              <a:t>, die ze omstreeks 1880 bedacht</a:t>
            </a:r>
          </a:p>
          <a:p>
            <a:r>
              <a:rPr lang="nl-NL" sz="2000" dirty="0"/>
              <a:t>Venndiagrammen zijn een grafische voorstelling van de logische relaties van objecten met andere verzamelingen van objecten</a:t>
            </a:r>
          </a:p>
          <a:p>
            <a:r>
              <a:rPr lang="nl-NL" sz="2000" dirty="0"/>
              <a:t>Een venndiagram wordt gebruikt om klassen (class) van objecten (object) voor te stellen en hun logische relatie onderling.</a:t>
            </a:r>
          </a:p>
          <a:p>
            <a:r>
              <a:rPr lang="nl-NL" sz="2000" dirty="0"/>
              <a:t>We kunnen venndiagrammen gebruiken om de beweringen te valideren</a:t>
            </a:r>
          </a:p>
          <a:p>
            <a:endParaRPr lang="nl-BE" sz="2000" dirty="0"/>
          </a:p>
        </p:txBody>
      </p:sp>
    </p:spTree>
    <p:extLst>
      <p:ext uri="{BB962C8B-B14F-4D97-AF65-F5344CB8AC3E}">
        <p14:creationId xmlns:p14="http://schemas.microsoft.com/office/powerpoint/2010/main" val="2592031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84"/>
            <a:ext cx="10515600" cy="794204"/>
          </a:xfrm>
        </p:spPr>
        <p:txBody>
          <a:bodyPr/>
          <a:lstStyle/>
          <a:p>
            <a:r>
              <a:rPr lang="nl-BE" dirty="0"/>
              <a:t>Venndiagram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275"/>
            <a:ext cx="10734675" cy="5310619"/>
          </a:xfrm>
        </p:spPr>
        <p:txBody>
          <a:bodyPr/>
          <a:lstStyle/>
          <a:p>
            <a:r>
              <a:rPr lang="nl-BE" dirty="0"/>
              <a:t>Een venndiagram of klasse wordt bepaald door zijn leden</a:t>
            </a:r>
          </a:p>
          <a:p>
            <a:pPr lvl="1"/>
            <a:r>
              <a:rPr lang="nl-BE" dirty="0"/>
              <a:t>Indien we een klasse H omschrijven als een klasse van honden, zijn alle honden van de wereld lid van deze klasse.</a:t>
            </a:r>
          </a:p>
          <a:p>
            <a:pPr lvl="1"/>
            <a:r>
              <a:rPr lang="nl-BE" dirty="0"/>
              <a:t>Alle andere dieren en objecten vallen buiten deze klasse </a:t>
            </a:r>
          </a:p>
          <a:p>
            <a:pPr lvl="1"/>
            <a:r>
              <a:rPr lang="nl-BE" dirty="0"/>
              <a:t>Een klasse kan ook leeg zijn. Een verzameling van alle levende dino ’s zal (voorlopig nog) leeg zijn</a:t>
            </a:r>
          </a:p>
          <a:p>
            <a:pPr lvl="1"/>
            <a:r>
              <a:rPr lang="nl-BE" dirty="0"/>
              <a:t>Een klasse worden voorgesteld door cirkels of ovalen</a:t>
            </a:r>
          </a:p>
          <a:p>
            <a:pPr lvl="2"/>
            <a:r>
              <a:rPr lang="nl-BE" dirty="0"/>
              <a:t>Naast het ovaal staat de naam van de klasse, bijvoorbeeld H</a:t>
            </a:r>
          </a:p>
          <a:p>
            <a:pPr lvl="2"/>
            <a:r>
              <a:rPr lang="nl-BE" dirty="0"/>
              <a:t>Alles wat in de cirkel zit behoort tot die klasse.</a:t>
            </a:r>
          </a:p>
          <a:p>
            <a:pPr lvl="2"/>
            <a:r>
              <a:rPr lang="nl-BE" dirty="0"/>
              <a:t>Alles erbuiten behoort niet tot die groep</a:t>
            </a:r>
          </a:p>
          <a:p>
            <a:pPr lvl="2"/>
            <a:r>
              <a:rPr lang="nl-BE" dirty="0"/>
              <a:t>Dikwijls worden de cirkels binnen een rechthoek geplaatst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nl-BE" dirty="0"/>
              <a:t>Deze rechthoek omvat alles anders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F056EDA-8742-8E09-8A62-7FB4FBB35835}"/>
              </a:ext>
            </a:extLst>
          </p:cNvPr>
          <p:cNvGrpSpPr/>
          <p:nvPr/>
        </p:nvGrpSpPr>
        <p:grpSpPr>
          <a:xfrm>
            <a:off x="8670637" y="3429000"/>
            <a:ext cx="3092738" cy="2519777"/>
            <a:chOff x="1075854" y="4074041"/>
            <a:chExt cx="3092738" cy="251977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309FBFF-62E5-C078-A5C7-78AF696AA68B}"/>
                </a:ext>
              </a:extLst>
            </p:cNvPr>
            <p:cNvSpPr/>
            <p:nvPr/>
          </p:nvSpPr>
          <p:spPr>
            <a:xfrm>
              <a:off x="1075854" y="4074041"/>
              <a:ext cx="3092738" cy="250507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B9687A0-749A-4194-DBA8-3AD100F0D1A6}"/>
                </a:ext>
              </a:extLst>
            </p:cNvPr>
            <p:cNvSpPr/>
            <p:nvPr/>
          </p:nvSpPr>
          <p:spPr>
            <a:xfrm>
              <a:off x="1337982" y="4699264"/>
              <a:ext cx="1977034" cy="1313330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F567E66-DF5C-B5C7-7859-81E63E8AEE45}"/>
                </a:ext>
              </a:extLst>
            </p:cNvPr>
            <p:cNvSpPr txBox="1"/>
            <p:nvPr/>
          </p:nvSpPr>
          <p:spPr>
            <a:xfrm>
              <a:off x="1421858" y="4632042"/>
              <a:ext cx="2875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</a:t>
              </a:r>
              <a:endParaRPr lang="en-IE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CDB28FC-ABEF-0866-31E6-7EA57196E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85569" y="4874974"/>
              <a:ext cx="348948" cy="46672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96F6BD8-5A44-CEDF-2FA6-A1DE4B76DD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70174" y="4713966"/>
              <a:ext cx="545746" cy="36048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F5D1FC87-56B1-8DFE-FFA5-99F580A6D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409399">
              <a:off x="1705340" y="5454503"/>
              <a:ext cx="431327" cy="484504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97D675C-5FF6-2E84-615B-3760F487F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9786722">
              <a:off x="2448562" y="5276823"/>
              <a:ext cx="404831" cy="53340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2BB402A-0067-DDBD-9E11-64C0CA3AB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40516" y="4330933"/>
              <a:ext cx="402576" cy="485775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6F38945-2942-97A2-A548-812350C8E3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633779" y="4164482"/>
              <a:ext cx="604544" cy="444340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D5E41EB-34F2-5794-F18B-216CAB443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715920" y="5799614"/>
              <a:ext cx="1422608" cy="794204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B7E10F04-1F07-1C60-9B40-A29234DF4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1797404">
              <a:off x="1272768" y="5951307"/>
              <a:ext cx="581291" cy="5129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5035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84"/>
            <a:ext cx="10515600" cy="794204"/>
          </a:xfrm>
        </p:spPr>
        <p:txBody>
          <a:bodyPr/>
          <a:lstStyle/>
          <a:p>
            <a:r>
              <a:rPr lang="nl-BE" dirty="0"/>
              <a:t>Lege venndiagrammen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275"/>
            <a:ext cx="7538884" cy="5310619"/>
          </a:xfrm>
        </p:spPr>
        <p:txBody>
          <a:bodyPr/>
          <a:lstStyle/>
          <a:p>
            <a:r>
              <a:rPr lang="nl-BE" dirty="0"/>
              <a:t>Een klasse of verzameling kan leeg zijn</a:t>
            </a:r>
          </a:p>
          <a:p>
            <a:pPr lvl="1"/>
            <a:r>
              <a:rPr lang="nl-BE" dirty="0"/>
              <a:t> Om dit aan te duiden, arceren we de verzameling of vullen we ze op met een donkere kleur</a:t>
            </a:r>
          </a:p>
          <a:p>
            <a:r>
              <a:rPr lang="nl-BE" dirty="0"/>
              <a:t>Een niet gearceerde klasse wil echter niet per definitie betekenen dat die elementen bevat</a:t>
            </a:r>
          </a:p>
          <a:p>
            <a:pPr lvl="1"/>
            <a:r>
              <a:rPr lang="nl-BE" dirty="0"/>
              <a:t>In dit geval wil dit zeggen dat geen informatie hebben of er elementen zijn die deel kunnen uitmaken van deze verzameling</a:t>
            </a:r>
          </a:p>
          <a:p>
            <a:r>
              <a:rPr lang="nl-BE" dirty="0"/>
              <a:t>Zelfs de rechthoek die onze verzameling bevat kan gearceerd zijn</a:t>
            </a:r>
          </a:p>
          <a:p>
            <a:pPr lvl="1"/>
            <a:r>
              <a:rPr lang="nl-BE" dirty="0"/>
              <a:t>Neem bijvoorbeeld de verzameling van alle dingen.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39DA9E4-6BA5-D24B-6A41-456E86486F86}"/>
              </a:ext>
            </a:extLst>
          </p:cNvPr>
          <p:cNvGrpSpPr/>
          <p:nvPr/>
        </p:nvGrpSpPr>
        <p:grpSpPr>
          <a:xfrm>
            <a:off x="8709920" y="1520003"/>
            <a:ext cx="3033192" cy="2111628"/>
            <a:chOff x="8709920" y="1520003"/>
            <a:chExt cx="3033192" cy="211162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F567E66-DF5C-B5C7-7859-81E63E8AEE45}"/>
                </a:ext>
              </a:extLst>
            </p:cNvPr>
            <p:cNvSpPr txBox="1"/>
            <p:nvPr/>
          </p:nvSpPr>
          <p:spPr>
            <a:xfrm>
              <a:off x="9514124" y="1846337"/>
              <a:ext cx="313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  <a:endParaRPr lang="en-IE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05C0B37-018C-36AF-B5DE-20E8581C7C64}"/>
                </a:ext>
              </a:extLst>
            </p:cNvPr>
            <p:cNvSpPr/>
            <p:nvPr/>
          </p:nvSpPr>
          <p:spPr>
            <a:xfrm>
              <a:off x="9607952" y="1988629"/>
              <a:ext cx="1380564" cy="1174376"/>
            </a:xfrm>
            <a:prstGeom prst="ellipse">
              <a:avLst/>
            </a:prstGeom>
            <a:pattFill prst="wdUpDiag">
              <a:fgClr>
                <a:schemeClr val="tx1">
                  <a:lumMod val="65000"/>
                  <a:lumOff val="35000"/>
                </a:schemeClr>
              </a:fgClr>
              <a:bgClr>
                <a:schemeClr val="bg1"/>
              </a:bgClr>
            </a:patt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sz="16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27133A3-FCE0-4363-BF7E-6D4788A6062B}"/>
                </a:ext>
              </a:extLst>
            </p:cNvPr>
            <p:cNvSpPr/>
            <p:nvPr/>
          </p:nvSpPr>
          <p:spPr>
            <a:xfrm>
              <a:off x="8709920" y="1520003"/>
              <a:ext cx="3033192" cy="211162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936394F-983E-DA67-A69E-68DD6A0C03C9}"/>
              </a:ext>
            </a:extLst>
          </p:cNvPr>
          <p:cNvGrpSpPr/>
          <p:nvPr/>
        </p:nvGrpSpPr>
        <p:grpSpPr>
          <a:xfrm>
            <a:off x="8709920" y="4154646"/>
            <a:ext cx="3033192" cy="2111628"/>
            <a:chOff x="8709920" y="4154646"/>
            <a:chExt cx="3033192" cy="211162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501B08-2A50-A7BE-D553-0E76B4C31778}"/>
                </a:ext>
              </a:extLst>
            </p:cNvPr>
            <p:cNvSpPr/>
            <p:nvPr/>
          </p:nvSpPr>
          <p:spPr>
            <a:xfrm>
              <a:off x="8709920" y="4154646"/>
              <a:ext cx="3033192" cy="2111628"/>
            </a:xfrm>
            <a:prstGeom prst="rect">
              <a:avLst/>
            </a:prstGeom>
            <a:pattFill prst="wdUpDiag">
              <a:fgClr>
                <a:schemeClr val="bg2">
                  <a:lumMod val="75000"/>
                </a:schemeClr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18F436C-7343-85B6-A519-A8647EBCF7CA}"/>
                </a:ext>
              </a:extLst>
            </p:cNvPr>
            <p:cNvSpPr/>
            <p:nvPr/>
          </p:nvSpPr>
          <p:spPr>
            <a:xfrm>
              <a:off x="9464516" y="4601561"/>
              <a:ext cx="1524000" cy="117437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8D620EB-211C-4764-5B7E-6C5D655C96F6}"/>
                </a:ext>
              </a:extLst>
            </p:cNvPr>
            <p:cNvSpPr txBox="1"/>
            <p:nvPr/>
          </p:nvSpPr>
          <p:spPr>
            <a:xfrm>
              <a:off x="9362730" y="4532398"/>
              <a:ext cx="3080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A</a:t>
              </a:r>
              <a:endParaRPr lang="en-I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53177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991"/>
            <a:ext cx="10515600" cy="794204"/>
          </a:xfrm>
        </p:spPr>
        <p:txBody>
          <a:bodyPr/>
          <a:lstStyle/>
          <a:p>
            <a:r>
              <a:rPr lang="nl-BE" dirty="0"/>
              <a:t>Overlappende venndiagram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14" y="802701"/>
            <a:ext cx="8285638" cy="5863570"/>
          </a:xfrm>
        </p:spPr>
        <p:txBody>
          <a:bodyPr>
            <a:normAutofit/>
          </a:bodyPr>
          <a:lstStyle/>
          <a:p>
            <a:r>
              <a:rPr lang="nl-BE" dirty="0"/>
              <a:t>Objecten binnen een verzameling kunnen kenmerken gemeen hebben met andere verzamelingen. </a:t>
            </a:r>
          </a:p>
          <a:p>
            <a:pPr lvl="1"/>
            <a:r>
              <a:rPr lang="nl-BE" dirty="0"/>
              <a:t>Deze objecten komen in de doorsnede van beide verzamelingen. </a:t>
            </a:r>
            <a:r>
              <a:rPr lang="nl-BE" sz="2000" dirty="0"/>
              <a:t>Bijvoorbeeld:</a:t>
            </a:r>
            <a:endParaRPr lang="nl-BE" dirty="0"/>
          </a:p>
          <a:p>
            <a:pPr lvl="2"/>
            <a:r>
              <a:rPr lang="nl-BE" dirty="0"/>
              <a:t>A: dieren die in zee leven</a:t>
            </a:r>
          </a:p>
          <a:p>
            <a:pPr lvl="2"/>
            <a:r>
              <a:rPr lang="nl-BE" dirty="0"/>
              <a:t>B: zoogdieren</a:t>
            </a:r>
          </a:p>
          <a:p>
            <a:r>
              <a:rPr lang="nl-BE" dirty="0"/>
              <a:t>In wiskundige notatie gaan we natuurlijk de elementen benoemen met een letter </a:t>
            </a:r>
            <a:r>
              <a:rPr lang="nl-BE" dirty="0" err="1"/>
              <a:t>ipv</a:t>
            </a:r>
            <a:r>
              <a:rPr lang="nl-BE" dirty="0"/>
              <a:t> een voorstelling.</a:t>
            </a:r>
          </a:p>
          <a:p>
            <a:pPr lvl="1"/>
            <a:r>
              <a:rPr lang="nl-BE" dirty="0"/>
              <a:t>We kunnen zeggen dat de elementen a, b, c en d elementen zijn van A en d, e en f elementen zijn van B</a:t>
            </a:r>
          </a:p>
          <a:p>
            <a:pPr lvl="2"/>
            <a:r>
              <a:rPr lang="nl-BE" dirty="0"/>
              <a:t>In wiskundige notatie is dit : </a:t>
            </a:r>
            <a:r>
              <a:rPr lang="nl-BE" b="1" dirty="0"/>
              <a:t>{</a:t>
            </a:r>
            <a:r>
              <a:rPr lang="nl-BE" b="1" dirty="0" err="1"/>
              <a:t>a,b,c,d</a:t>
            </a:r>
            <a:r>
              <a:rPr lang="nl-BE" b="1" dirty="0"/>
              <a:t>} </a:t>
            </a:r>
            <a:r>
              <a:rPr lang="nl-BE" sz="2800" b="1" dirty="0">
                <a:sym typeface="Symbol" panose="05050102010706020507" pitchFamily="18" charset="2"/>
              </a:rPr>
              <a:t></a:t>
            </a:r>
            <a:r>
              <a:rPr lang="nl-BE" b="1" dirty="0">
                <a:sym typeface="Symbol" panose="05050102010706020507" pitchFamily="18" charset="2"/>
              </a:rPr>
              <a:t> A </a:t>
            </a:r>
            <a:r>
              <a:rPr lang="nl-BE" dirty="0">
                <a:sym typeface="Symbol" panose="05050102010706020507" pitchFamily="18" charset="2"/>
              </a:rPr>
              <a:t>en</a:t>
            </a:r>
            <a:r>
              <a:rPr lang="nl-BE" b="1" dirty="0">
                <a:sym typeface="Symbol" panose="05050102010706020507" pitchFamily="18" charset="2"/>
              </a:rPr>
              <a:t> {d, e, f} </a:t>
            </a:r>
            <a:r>
              <a:rPr lang="nl-BE" sz="2800" b="1" dirty="0">
                <a:sym typeface="Symbol" panose="05050102010706020507" pitchFamily="18" charset="2"/>
              </a:rPr>
              <a:t></a:t>
            </a:r>
            <a:r>
              <a:rPr lang="nl-BE" b="1" dirty="0">
                <a:sym typeface="Symbol" panose="05050102010706020507" pitchFamily="18" charset="2"/>
              </a:rPr>
              <a:t> B</a:t>
            </a:r>
          </a:p>
          <a:p>
            <a:pPr lvl="1"/>
            <a:r>
              <a:rPr lang="nl-BE" dirty="0">
                <a:sym typeface="Symbol" panose="05050102010706020507" pitchFamily="18" charset="2"/>
              </a:rPr>
              <a:t>We merken ook d zowel een element is van A en B</a:t>
            </a:r>
          </a:p>
          <a:p>
            <a:pPr lvl="2"/>
            <a:r>
              <a:rPr lang="nl-BE" dirty="0">
                <a:sym typeface="Symbol" panose="05050102010706020507" pitchFamily="18" charset="2"/>
              </a:rPr>
              <a:t>We kunnen stellen dat de unie van A en B d bevat</a:t>
            </a:r>
          </a:p>
          <a:p>
            <a:pPr lvl="2"/>
            <a:r>
              <a:rPr lang="nl-BE" dirty="0">
                <a:sym typeface="Symbol" panose="05050102010706020507" pitchFamily="18" charset="2"/>
              </a:rPr>
              <a:t>{ </a:t>
            </a:r>
            <a:r>
              <a:rPr lang="nl-BE" b="1" dirty="0">
                <a:sym typeface="Symbol" panose="05050102010706020507" pitchFamily="18" charset="2"/>
              </a:rPr>
              <a:t>d</a:t>
            </a:r>
            <a:r>
              <a:rPr lang="nl-BE" dirty="0">
                <a:sym typeface="Symbol" panose="05050102010706020507" pitchFamily="18" charset="2"/>
              </a:rPr>
              <a:t> </a:t>
            </a:r>
            <a:r>
              <a:rPr lang="nl-BE" b="1" dirty="0">
                <a:sym typeface="Symbol" panose="05050102010706020507" pitchFamily="18" charset="2"/>
              </a:rPr>
              <a:t> A </a:t>
            </a:r>
            <a:r>
              <a:rPr lang="nl-BE" dirty="0">
                <a:sym typeface="Symbol" panose="05050102010706020507" pitchFamily="18" charset="2"/>
              </a:rPr>
              <a:t>en</a:t>
            </a:r>
            <a:r>
              <a:rPr lang="nl-BE" b="1" dirty="0">
                <a:sym typeface="Symbol" panose="05050102010706020507" pitchFamily="18" charset="2"/>
              </a:rPr>
              <a:t>  d  B</a:t>
            </a:r>
            <a:r>
              <a:rPr lang="nl-BE" dirty="0">
                <a:sym typeface="Symbol" panose="05050102010706020507" pitchFamily="18" charset="2"/>
              </a:rPr>
              <a:t>} = </a:t>
            </a:r>
            <a:r>
              <a:rPr lang="nl-BE" b="1" dirty="0">
                <a:sym typeface="Symbol" panose="05050102010706020507" pitchFamily="18" charset="2"/>
              </a:rPr>
              <a:t>A </a:t>
            </a:r>
            <a:r>
              <a:rPr lang="nl-BE" sz="2400" b="1" dirty="0">
                <a:sym typeface="Symbol" panose="05050102010706020507" pitchFamily="18" charset="2"/>
              </a:rPr>
              <a:t></a:t>
            </a:r>
            <a:r>
              <a:rPr lang="nl-BE" b="1" dirty="0">
                <a:sym typeface="Symbol" panose="05050102010706020507" pitchFamily="18" charset="2"/>
              </a:rPr>
              <a:t> B</a:t>
            </a:r>
            <a:endParaRPr lang="nl-BE" b="1" dirty="0"/>
          </a:p>
          <a:p>
            <a:pPr marL="914400" lvl="2" indent="0">
              <a:buNone/>
            </a:pPr>
            <a:endParaRPr lang="nl-BE" dirty="0"/>
          </a:p>
          <a:p>
            <a:endParaRPr lang="nl-BE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334D300-881E-146A-9C56-117B0FC23EF2}"/>
              </a:ext>
            </a:extLst>
          </p:cNvPr>
          <p:cNvGrpSpPr/>
          <p:nvPr/>
        </p:nvGrpSpPr>
        <p:grpSpPr>
          <a:xfrm>
            <a:off x="9414495" y="1807159"/>
            <a:ext cx="1945078" cy="964119"/>
            <a:chOff x="9267014" y="1699007"/>
            <a:chExt cx="1945078" cy="964119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B843F13-CA85-499A-C8FB-89C269D101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67014" y="1862951"/>
              <a:ext cx="397501" cy="292163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2C03403-5647-609A-5568-B933036A39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34511" y="2301678"/>
              <a:ext cx="347839" cy="348726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90DF771-54E3-17F7-F4BB-D9A2E3DCD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23427" y="1699007"/>
              <a:ext cx="316488" cy="213858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A2DEDA90-CE02-DDA9-119B-04FD1B7FD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39915" y="2017844"/>
              <a:ext cx="349601" cy="348727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93B76908-9278-D8E7-EA0A-BD4068AB2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593713" y="1805936"/>
              <a:ext cx="618379" cy="40813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159489D2-B57F-3A68-B8F9-956AE5D7B1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flipH="1">
              <a:off x="10705996" y="2317020"/>
              <a:ext cx="262682" cy="346106"/>
            </a:xfrm>
            <a:prstGeom prst="rect">
              <a:avLst/>
            </a:prstGeom>
          </p:spPr>
        </p:pic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72C614C-ED39-0D77-B860-A3FB71ABEA59}"/>
              </a:ext>
            </a:extLst>
          </p:cNvPr>
          <p:cNvGrpSpPr/>
          <p:nvPr/>
        </p:nvGrpSpPr>
        <p:grpSpPr>
          <a:xfrm>
            <a:off x="8798795" y="1225488"/>
            <a:ext cx="3033192" cy="2164956"/>
            <a:chOff x="8646395" y="1073088"/>
            <a:chExt cx="3033192" cy="2164956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4E6EA78-684D-B6DD-4391-3BC9CFFA251B}"/>
                </a:ext>
              </a:extLst>
            </p:cNvPr>
            <p:cNvSpPr txBox="1"/>
            <p:nvPr/>
          </p:nvSpPr>
          <p:spPr>
            <a:xfrm>
              <a:off x="9004577" y="1259310"/>
              <a:ext cx="313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  <a:endParaRPr lang="en-IE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1AE8B98-53E6-7F87-F9B5-3D9CD7536F8A}"/>
                </a:ext>
              </a:extLst>
            </p:cNvPr>
            <p:cNvSpPr/>
            <p:nvPr/>
          </p:nvSpPr>
          <p:spPr>
            <a:xfrm>
              <a:off x="9033452" y="1568378"/>
              <a:ext cx="1380564" cy="1174376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sz="16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246BB79B-2464-A297-B429-4241663AE342}"/>
                </a:ext>
              </a:extLst>
            </p:cNvPr>
            <p:cNvSpPr/>
            <p:nvPr/>
          </p:nvSpPr>
          <p:spPr>
            <a:xfrm>
              <a:off x="8646395" y="1073088"/>
              <a:ext cx="3033192" cy="216495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73DBF10-EAC8-9BFB-7EBC-F653CCD0E63D}"/>
                </a:ext>
              </a:extLst>
            </p:cNvPr>
            <p:cNvSpPr/>
            <p:nvPr/>
          </p:nvSpPr>
          <p:spPr>
            <a:xfrm>
              <a:off x="10011225" y="1567926"/>
              <a:ext cx="1380564" cy="1174376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sz="1600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1E1F50B-AFA8-48B6-BC6D-E0043A28B2F1}"/>
                </a:ext>
              </a:extLst>
            </p:cNvPr>
            <p:cNvSpPr txBox="1"/>
            <p:nvPr/>
          </p:nvSpPr>
          <p:spPr>
            <a:xfrm>
              <a:off x="11107436" y="1259310"/>
              <a:ext cx="313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  <a:endParaRPr lang="en-IE" dirty="0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5D063A55-9535-7140-0BC8-7FA36B225E43}"/>
              </a:ext>
            </a:extLst>
          </p:cNvPr>
          <p:cNvGrpSpPr/>
          <p:nvPr/>
        </p:nvGrpSpPr>
        <p:grpSpPr>
          <a:xfrm>
            <a:off x="8798795" y="1229908"/>
            <a:ext cx="3033192" cy="2164956"/>
            <a:chOff x="8798795" y="3779257"/>
            <a:chExt cx="3033192" cy="2164956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417C0CDB-2D46-D3C3-0996-0D2919DBB282}"/>
                </a:ext>
              </a:extLst>
            </p:cNvPr>
            <p:cNvGrpSpPr/>
            <p:nvPr/>
          </p:nvGrpSpPr>
          <p:grpSpPr>
            <a:xfrm>
              <a:off x="8798795" y="3779257"/>
              <a:ext cx="3033192" cy="2164956"/>
              <a:chOff x="8646395" y="1073088"/>
              <a:chExt cx="3033192" cy="2164956"/>
            </a:xfrm>
          </p:grpSpPr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3E03ED1A-3B27-4441-CE55-306DD6305641}"/>
                  </a:ext>
                </a:extLst>
              </p:cNvPr>
              <p:cNvSpPr txBox="1"/>
              <p:nvPr/>
            </p:nvSpPr>
            <p:spPr>
              <a:xfrm>
                <a:off x="9004577" y="1259310"/>
                <a:ext cx="313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endParaRPr lang="en-IE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29E1F5ED-15B3-B490-ABD1-9F19AE0F5E11}"/>
                  </a:ext>
                </a:extLst>
              </p:cNvPr>
              <p:cNvSpPr/>
              <p:nvPr/>
            </p:nvSpPr>
            <p:spPr>
              <a:xfrm>
                <a:off x="9033452" y="1568378"/>
                <a:ext cx="1380564" cy="1174376"/>
              </a:xfrm>
              <a:prstGeom prst="ellipse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E" sz="1600" dirty="0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C24697D4-655B-75F0-9075-70826CF51B1D}"/>
                  </a:ext>
                </a:extLst>
              </p:cNvPr>
              <p:cNvSpPr/>
              <p:nvPr/>
            </p:nvSpPr>
            <p:spPr>
              <a:xfrm>
                <a:off x="8646395" y="1073088"/>
                <a:ext cx="3033192" cy="216495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815C4652-6145-698C-A11F-2CAA8795CE4F}"/>
                  </a:ext>
                </a:extLst>
              </p:cNvPr>
              <p:cNvSpPr/>
              <p:nvPr/>
            </p:nvSpPr>
            <p:spPr>
              <a:xfrm>
                <a:off x="10011225" y="1567926"/>
                <a:ext cx="1380564" cy="1174376"/>
              </a:xfrm>
              <a:prstGeom prst="ellipse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E" sz="1600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50A16EA7-264E-1C89-665D-9BFD4DF4EB65}"/>
                  </a:ext>
                </a:extLst>
              </p:cNvPr>
              <p:cNvSpPr txBox="1"/>
              <p:nvPr/>
            </p:nvSpPr>
            <p:spPr>
              <a:xfrm>
                <a:off x="11107436" y="1259310"/>
                <a:ext cx="313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  <a:endParaRPr lang="en-IE" dirty="0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6ED9DA7C-45FB-D7F9-1A4E-C87B2D7BE4F5}"/>
                </a:ext>
              </a:extLst>
            </p:cNvPr>
            <p:cNvGrpSpPr/>
            <p:nvPr/>
          </p:nvGrpSpPr>
          <p:grpSpPr>
            <a:xfrm>
              <a:off x="9941815" y="4476600"/>
              <a:ext cx="290478" cy="258246"/>
              <a:chOff x="7834538" y="5685967"/>
              <a:chExt cx="313228" cy="369332"/>
            </a:xfrm>
          </p:grpSpPr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51BD6435-1098-644D-1DA6-C3387B4C6A91}"/>
                  </a:ext>
                </a:extLst>
              </p:cNvPr>
              <p:cNvSpPr txBox="1"/>
              <p:nvPr/>
            </p:nvSpPr>
            <p:spPr>
              <a:xfrm>
                <a:off x="7834538" y="5685967"/>
                <a:ext cx="313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endParaRPr lang="en-IE" dirty="0"/>
              </a:p>
            </p:txBody>
          </p:sp>
          <p:sp>
            <p:nvSpPr>
              <p:cNvPr id="91" name="Flowchart: Connector 90">
                <a:extLst>
                  <a:ext uri="{FF2B5EF4-FFF2-40B4-BE49-F238E27FC236}">
                    <a16:creationId xmlns:a16="http://schemas.microsoft.com/office/drawing/2014/main" id="{D52EF6E7-2863-D258-AFBF-20D4E3FACB5B}"/>
                  </a:ext>
                </a:extLst>
              </p:cNvPr>
              <p:cNvSpPr/>
              <p:nvPr/>
            </p:nvSpPr>
            <p:spPr>
              <a:xfrm>
                <a:off x="7834538" y="5685967"/>
                <a:ext cx="98323" cy="184666"/>
              </a:xfrm>
              <a:prstGeom prst="flowChartConnector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337C5EA8-8011-3989-226E-6ED0A470B7C6}"/>
                </a:ext>
              </a:extLst>
            </p:cNvPr>
            <p:cNvGrpSpPr/>
            <p:nvPr/>
          </p:nvGrpSpPr>
          <p:grpSpPr>
            <a:xfrm>
              <a:off x="9893945" y="5042943"/>
              <a:ext cx="290478" cy="369332"/>
              <a:chOff x="7834538" y="5685967"/>
              <a:chExt cx="313228" cy="528202"/>
            </a:xfrm>
          </p:grpSpPr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C47E5FEB-5965-7F52-BB87-8C68FA31548F}"/>
                  </a:ext>
                </a:extLst>
              </p:cNvPr>
              <p:cNvSpPr txBox="1"/>
              <p:nvPr/>
            </p:nvSpPr>
            <p:spPr>
              <a:xfrm>
                <a:off x="7834538" y="5685967"/>
                <a:ext cx="313228" cy="5282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</a:t>
                </a:r>
                <a:endParaRPr lang="en-IE" dirty="0"/>
              </a:p>
            </p:txBody>
          </p:sp>
          <p:sp>
            <p:nvSpPr>
              <p:cNvPr id="95" name="Flowchart: Connector 94">
                <a:extLst>
                  <a:ext uri="{FF2B5EF4-FFF2-40B4-BE49-F238E27FC236}">
                    <a16:creationId xmlns:a16="http://schemas.microsoft.com/office/drawing/2014/main" id="{DD8A6921-DABF-67EC-C371-7A517FF2847C}"/>
                  </a:ext>
                </a:extLst>
              </p:cNvPr>
              <p:cNvSpPr/>
              <p:nvPr/>
            </p:nvSpPr>
            <p:spPr>
              <a:xfrm>
                <a:off x="7834538" y="5685967"/>
                <a:ext cx="98323" cy="184666"/>
              </a:xfrm>
              <a:prstGeom prst="flowChartConnector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90F3223-C7B4-8545-251A-1D88F762491A}"/>
                </a:ext>
              </a:extLst>
            </p:cNvPr>
            <p:cNvGrpSpPr/>
            <p:nvPr/>
          </p:nvGrpSpPr>
          <p:grpSpPr>
            <a:xfrm>
              <a:off x="10853477" y="4487084"/>
              <a:ext cx="290478" cy="369332"/>
              <a:chOff x="7834538" y="5685967"/>
              <a:chExt cx="313228" cy="528202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B014B939-3928-A6DC-73D5-F652FF78F59C}"/>
                  </a:ext>
                </a:extLst>
              </p:cNvPr>
              <p:cNvSpPr txBox="1"/>
              <p:nvPr/>
            </p:nvSpPr>
            <p:spPr>
              <a:xfrm>
                <a:off x="7834538" y="5685967"/>
                <a:ext cx="313228" cy="5282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e</a:t>
                </a:r>
                <a:endParaRPr lang="en-IE" dirty="0"/>
              </a:p>
            </p:txBody>
          </p:sp>
          <p:sp>
            <p:nvSpPr>
              <p:cNvPr id="98" name="Flowchart: Connector 97">
                <a:extLst>
                  <a:ext uri="{FF2B5EF4-FFF2-40B4-BE49-F238E27FC236}">
                    <a16:creationId xmlns:a16="http://schemas.microsoft.com/office/drawing/2014/main" id="{5B98514A-ECE0-BD23-5554-183CA1A434FA}"/>
                  </a:ext>
                </a:extLst>
              </p:cNvPr>
              <p:cNvSpPr/>
              <p:nvPr/>
            </p:nvSpPr>
            <p:spPr>
              <a:xfrm>
                <a:off x="7834538" y="5685967"/>
                <a:ext cx="98323" cy="184666"/>
              </a:xfrm>
              <a:prstGeom prst="flowChartConnector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04C54E38-A634-8F25-1429-3D5C997A764C}"/>
                </a:ext>
              </a:extLst>
            </p:cNvPr>
            <p:cNvGrpSpPr/>
            <p:nvPr/>
          </p:nvGrpSpPr>
          <p:grpSpPr>
            <a:xfrm>
              <a:off x="10290374" y="4770179"/>
              <a:ext cx="290479" cy="369333"/>
              <a:chOff x="7834538" y="5685967"/>
              <a:chExt cx="313229" cy="528203"/>
            </a:xfrm>
          </p:grpSpPr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A2777551-80D7-086C-DD8E-BFEDD50C61CE}"/>
                  </a:ext>
                </a:extLst>
              </p:cNvPr>
              <p:cNvSpPr txBox="1"/>
              <p:nvPr/>
            </p:nvSpPr>
            <p:spPr>
              <a:xfrm>
                <a:off x="7834539" y="5685968"/>
                <a:ext cx="313228" cy="5282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d</a:t>
                </a:r>
                <a:endParaRPr lang="en-IE" dirty="0"/>
              </a:p>
            </p:txBody>
          </p:sp>
          <p:sp>
            <p:nvSpPr>
              <p:cNvPr id="101" name="Flowchart: Connector 100">
                <a:extLst>
                  <a:ext uri="{FF2B5EF4-FFF2-40B4-BE49-F238E27FC236}">
                    <a16:creationId xmlns:a16="http://schemas.microsoft.com/office/drawing/2014/main" id="{D93C7648-5003-CB86-B967-7C603C940DF7}"/>
                  </a:ext>
                </a:extLst>
              </p:cNvPr>
              <p:cNvSpPr/>
              <p:nvPr/>
            </p:nvSpPr>
            <p:spPr>
              <a:xfrm>
                <a:off x="7834538" y="5685967"/>
                <a:ext cx="98323" cy="184666"/>
              </a:xfrm>
              <a:prstGeom prst="flowChartConnector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217AE61A-BF70-75D6-909F-9CB308D2446B}"/>
                </a:ext>
              </a:extLst>
            </p:cNvPr>
            <p:cNvGrpSpPr/>
            <p:nvPr/>
          </p:nvGrpSpPr>
          <p:grpSpPr>
            <a:xfrm>
              <a:off x="9467279" y="4770180"/>
              <a:ext cx="290478" cy="369332"/>
              <a:chOff x="7834538" y="5685967"/>
              <a:chExt cx="313228" cy="528202"/>
            </a:xfrm>
          </p:grpSpPr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D9ED4D88-D4B5-3AF6-BE37-CB1179744B4B}"/>
                  </a:ext>
                </a:extLst>
              </p:cNvPr>
              <p:cNvSpPr txBox="1"/>
              <p:nvPr/>
            </p:nvSpPr>
            <p:spPr>
              <a:xfrm>
                <a:off x="7834538" y="5685967"/>
                <a:ext cx="313228" cy="5282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  <a:endParaRPr lang="en-IE" dirty="0"/>
              </a:p>
            </p:txBody>
          </p:sp>
          <p:sp>
            <p:nvSpPr>
              <p:cNvPr id="104" name="Flowchart: Connector 103">
                <a:extLst>
                  <a:ext uri="{FF2B5EF4-FFF2-40B4-BE49-F238E27FC236}">
                    <a16:creationId xmlns:a16="http://schemas.microsoft.com/office/drawing/2014/main" id="{2F7E1DA4-7154-30B4-5BA0-2C8274AC0A5D}"/>
                  </a:ext>
                </a:extLst>
              </p:cNvPr>
              <p:cNvSpPr/>
              <p:nvPr/>
            </p:nvSpPr>
            <p:spPr>
              <a:xfrm>
                <a:off x="7834538" y="5685967"/>
                <a:ext cx="98323" cy="184666"/>
              </a:xfrm>
              <a:prstGeom prst="flowChartConnector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3C8156D7-8CBA-C606-EFA6-E717161B6B85}"/>
                </a:ext>
              </a:extLst>
            </p:cNvPr>
            <p:cNvGrpSpPr/>
            <p:nvPr/>
          </p:nvGrpSpPr>
          <p:grpSpPr>
            <a:xfrm>
              <a:off x="10853477" y="5023596"/>
              <a:ext cx="290478" cy="369332"/>
              <a:chOff x="7834538" y="5685967"/>
              <a:chExt cx="313228" cy="528202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8E5A93C7-CC63-B773-3371-4814A180EA0D}"/>
                  </a:ext>
                </a:extLst>
              </p:cNvPr>
              <p:cNvSpPr txBox="1"/>
              <p:nvPr/>
            </p:nvSpPr>
            <p:spPr>
              <a:xfrm>
                <a:off x="7834538" y="5685967"/>
                <a:ext cx="313228" cy="5282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</a:t>
                </a:r>
                <a:endParaRPr lang="en-IE" dirty="0"/>
              </a:p>
            </p:txBody>
          </p:sp>
          <p:sp>
            <p:nvSpPr>
              <p:cNvPr id="107" name="Flowchart: Connector 106">
                <a:extLst>
                  <a:ext uri="{FF2B5EF4-FFF2-40B4-BE49-F238E27FC236}">
                    <a16:creationId xmlns:a16="http://schemas.microsoft.com/office/drawing/2014/main" id="{ECD6DAAA-0C4C-1727-49C6-FD760CF7C8AE}"/>
                  </a:ext>
                </a:extLst>
              </p:cNvPr>
              <p:cNvSpPr/>
              <p:nvPr/>
            </p:nvSpPr>
            <p:spPr>
              <a:xfrm>
                <a:off x="7834538" y="5685967"/>
                <a:ext cx="98323" cy="184666"/>
              </a:xfrm>
              <a:prstGeom prst="flowChartConnector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90965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val 32">
            <a:extLst>
              <a:ext uri="{FF2B5EF4-FFF2-40B4-BE49-F238E27FC236}">
                <a16:creationId xmlns:a16="http://schemas.microsoft.com/office/drawing/2014/main" id="{7DEC290B-8796-D94C-88E0-DE7674E25ECA}"/>
              </a:ext>
            </a:extLst>
          </p:cNvPr>
          <p:cNvSpPr/>
          <p:nvPr/>
        </p:nvSpPr>
        <p:spPr>
          <a:xfrm>
            <a:off x="9185851" y="1926030"/>
            <a:ext cx="1380564" cy="1174376"/>
          </a:xfrm>
          <a:prstGeom prst="ellipse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991"/>
            <a:ext cx="10515600" cy="794204"/>
          </a:xfrm>
        </p:spPr>
        <p:txBody>
          <a:bodyPr/>
          <a:lstStyle/>
          <a:p>
            <a:r>
              <a:rPr lang="nl-BE" dirty="0"/>
              <a:t>Overlappende venndiagram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14" y="1140541"/>
            <a:ext cx="8285638" cy="5525729"/>
          </a:xfrm>
        </p:spPr>
        <p:txBody>
          <a:bodyPr>
            <a:normAutofit/>
          </a:bodyPr>
          <a:lstStyle/>
          <a:p>
            <a:r>
              <a:rPr lang="nl-BE" dirty="0"/>
              <a:t>Het kan voorkomen dat een verzameling enkel elementen bevat die ook in een andere verzameling voorkomen</a:t>
            </a:r>
          </a:p>
          <a:p>
            <a:pPr lvl="1"/>
            <a:r>
              <a:rPr lang="nl-BE" dirty="0"/>
              <a:t>In dit geval arceren we het deel dat geen elementen kan bevatten. </a:t>
            </a:r>
          </a:p>
          <a:p>
            <a:pPr lvl="2"/>
            <a:r>
              <a:rPr lang="nl-BE" dirty="0"/>
              <a:t>A : Alle kippen</a:t>
            </a:r>
          </a:p>
          <a:p>
            <a:pPr lvl="2"/>
            <a:r>
              <a:rPr lang="nl-BE" dirty="0"/>
              <a:t>B : Vivipare dieren (alle dieren die eieren leggen)</a:t>
            </a:r>
          </a:p>
          <a:p>
            <a:pPr lvl="1"/>
            <a:r>
              <a:rPr lang="nl-BE" dirty="0"/>
              <a:t>In dit geval kunnen we zeggen dat A een </a:t>
            </a:r>
            <a:r>
              <a:rPr lang="nl-BE" b="1" dirty="0"/>
              <a:t>deelverzameling</a:t>
            </a:r>
            <a:r>
              <a:rPr lang="nl-BE" dirty="0"/>
              <a:t> is van B </a:t>
            </a:r>
          </a:p>
          <a:p>
            <a:pPr lvl="1"/>
            <a:r>
              <a:rPr lang="nl-BE" dirty="0"/>
              <a:t>In wiskundige notatie is dit </a:t>
            </a:r>
            <a:r>
              <a:rPr lang="nl-BE" b="1" dirty="0"/>
              <a:t>A </a:t>
            </a:r>
            <a:r>
              <a:rPr lang="nl-BE" sz="2800" b="1" dirty="0">
                <a:sym typeface="Symbol" panose="05050102010706020507" pitchFamily="18" charset="2"/>
              </a:rPr>
              <a:t></a:t>
            </a:r>
            <a:r>
              <a:rPr lang="nl-BE" b="1" dirty="0">
                <a:sym typeface="Symbol" panose="05050102010706020507" pitchFamily="18" charset="2"/>
              </a:rPr>
              <a:t> B</a:t>
            </a:r>
          </a:p>
          <a:p>
            <a:pPr lvl="1"/>
            <a:r>
              <a:rPr lang="nl-BE" dirty="0">
                <a:sym typeface="Symbol" panose="05050102010706020507" pitchFamily="18" charset="2"/>
              </a:rPr>
              <a:t>We kunnen stellen dat als a een element is van A, a ook automatisch een element is van B</a:t>
            </a:r>
          </a:p>
          <a:p>
            <a:pPr lvl="1"/>
            <a:r>
              <a:rPr lang="nl-BE" dirty="0">
                <a:sym typeface="Symbol" panose="05050102010706020507" pitchFamily="18" charset="2"/>
              </a:rPr>
              <a:t>We kunnen ook stellen dat </a:t>
            </a:r>
            <a:r>
              <a:rPr lang="nl-BE" b="1" dirty="0">
                <a:sym typeface="Symbol" panose="05050102010706020507" pitchFamily="18" charset="2"/>
              </a:rPr>
              <a:t>a</a:t>
            </a:r>
            <a:r>
              <a:rPr lang="nl-BE" dirty="0">
                <a:sym typeface="Symbol" panose="05050102010706020507" pitchFamily="18" charset="2"/>
              </a:rPr>
              <a:t> </a:t>
            </a:r>
            <a:r>
              <a:rPr lang="nl-BE" sz="2800" b="1" dirty="0">
                <a:sym typeface="Symbol" panose="05050102010706020507" pitchFamily="18" charset="2"/>
              </a:rPr>
              <a:t> A </a:t>
            </a:r>
            <a:r>
              <a:rPr lang="nl-BE" b="1" dirty="0">
                <a:sym typeface="Symbol" panose="05050102010706020507" pitchFamily="18" charset="2"/>
              </a:rPr>
              <a:t>=&gt; a </a:t>
            </a:r>
            <a:r>
              <a:rPr lang="nl-BE" sz="2800" b="1" dirty="0">
                <a:sym typeface="Symbol" panose="05050102010706020507" pitchFamily="18" charset="2"/>
              </a:rPr>
              <a:t> B</a:t>
            </a:r>
            <a:endParaRPr lang="nl-BE" sz="2800" dirty="0"/>
          </a:p>
          <a:p>
            <a:pPr lvl="1"/>
            <a:endParaRPr lang="nl-BE" b="1" dirty="0">
              <a:sym typeface="Symbol" panose="05050102010706020507" pitchFamily="18" charset="2"/>
            </a:endParaRPr>
          </a:p>
          <a:p>
            <a:pPr lvl="1"/>
            <a:endParaRPr lang="nl-BE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5135A31-7EC4-CFEF-3D23-A8E8395D23BD}"/>
              </a:ext>
            </a:extLst>
          </p:cNvPr>
          <p:cNvGrpSpPr/>
          <p:nvPr/>
        </p:nvGrpSpPr>
        <p:grpSpPr>
          <a:xfrm>
            <a:off x="8798794" y="1431192"/>
            <a:ext cx="3033192" cy="2164956"/>
            <a:chOff x="8646395" y="1073088"/>
            <a:chExt cx="3033192" cy="216495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116C692-9A44-A5BC-BE8C-B65F4D1C59A6}"/>
                </a:ext>
              </a:extLst>
            </p:cNvPr>
            <p:cNvSpPr txBox="1"/>
            <p:nvPr/>
          </p:nvSpPr>
          <p:spPr>
            <a:xfrm>
              <a:off x="9004577" y="1259310"/>
              <a:ext cx="313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  <a:endParaRPr lang="en-IE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899C65-E373-2466-D95B-248A9E828E98}"/>
                </a:ext>
              </a:extLst>
            </p:cNvPr>
            <p:cNvSpPr/>
            <p:nvPr/>
          </p:nvSpPr>
          <p:spPr>
            <a:xfrm>
              <a:off x="8646395" y="1073088"/>
              <a:ext cx="3033192" cy="216495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9EABFD6-E9DA-2C4D-0C7C-3AD9E2D5CA9B}"/>
                </a:ext>
              </a:extLst>
            </p:cNvPr>
            <p:cNvSpPr txBox="1"/>
            <p:nvPr/>
          </p:nvSpPr>
          <p:spPr>
            <a:xfrm>
              <a:off x="11107436" y="1259310"/>
              <a:ext cx="313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  <a:endParaRPr lang="en-IE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6DC521F-2BE1-ADAD-9FD1-30A181D33E6D}"/>
                </a:ext>
              </a:extLst>
            </p:cNvPr>
            <p:cNvSpPr/>
            <p:nvPr/>
          </p:nvSpPr>
          <p:spPr>
            <a:xfrm>
              <a:off x="10011225" y="1567926"/>
              <a:ext cx="1380564" cy="117437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sz="160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F824C0B-6929-5455-6D46-7CA695098EFE}"/>
                </a:ext>
              </a:extLst>
            </p:cNvPr>
            <p:cNvSpPr/>
            <p:nvPr/>
          </p:nvSpPr>
          <p:spPr>
            <a:xfrm>
              <a:off x="9033452" y="1568378"/>
              <a:ext cx="1380564" cy="1174376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sz="1600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EFB890D-0271-66F2-4E95-119FA49A3C78}"/>
              </a:ext>
            </a:extLst>
          </p:cNvPr>
          <p:cNvGrpSpPr/>
          <p:nvPr/>
        </p:nvGrpSpPr>
        <p:grpSpPr>
          <a:xfrm>
            <a:off x="10258687" y="2078247"/>
            <a:ext cx="1037736" cy="984734"/>
            <a:chOff x="10115288" y="4260280"/>
            <a:chExt cx="1037736" cy="984734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40200E2B-D410-3C39-9174-EC92C04FAF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0115288" y="4388875"/>
              <a:ext cx="198854" cy="336064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3C99F403-1367-1F06-39FE-EAA55016A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9756680">
              <a:off x="10128589" y="4803397"/>
              <a:ext cx="172252" cy="249191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1DA448A8-77BD-6ABA-3156-B1B10C6304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527510" y="4260280"/>
              <a:ext cx="480869" cy="424954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B4E6D470-FDC2-B710-3E95-E9B6318DE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837337" y="4863366"/>
              <a:ext cx="315687" cy="260968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4DBE9149-EF88-C73B-F309-9EAB9F804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28454" y="4833178"/>
              <a:ext cx="461010" cy="411836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67D86FA-AE30-B646-291F-13F82CF48CF4}"/>
              </a:ext>
            </a:extLst>
          </p:cNvPr>
          <p:cNvGrpSpPr/>
          <p:nvPr/>
        </p:nvGrpSpPr>
        <p:grpSpPr>
          <a:xfrm>
            <a:off x="8798794" y="1430932"/>
            <a:ext cx="3033192" cy="2164956"/>
            <a:chOff x="8803500" y="4158108"/>
            <a:chExt cx="3033192" cy="2164956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F06BFF5-9C34-35A1-6D6B-B9E3E4135D03}"/>
                </a:ext>
              </a:extLst>
            </p:cNvPr>
            <p:cNvSpPr/>
            <p:nvPr/>
          </p:nvSpPr>
          <p:spPr>
            <a:xfrm>
              <a:off x="9190573" y="4652494"/>
              <a:ext cx="1380564" cy="1174376"/>
            </a:xfrm>
            <a:prstGeom prst="ellipse">
              <a:avLst/>
            </a:prstGeom>
            <a:pattFill prst="wdUpDiag">
              <a:fgClr>
                <a:schemeClr val="accent1"/>
              </a:fgClr>
              <a:bgClr>
                <a:schemeClr val="bg1"/>
              </a:bgClr>
            </a:patt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sz="1600" dirty="0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3E9303F-2FEC-CC07-A5DB-B8A7FFAF3191}"/>
                </a:ext>
              </a:extLst>
            </p:cNvPr>
            <p:cNvGrpSpPr/>
            <p:nvPr/>
          </p:nvGrpSpPr>
          <p:grpSpPr>
            <a:xfrm>
              <a:off x="8803500" y="4158108"/>
              <a:ext cx="3033192" cy="2164956"/>
              <a:chOff x="8646395" y="1073088"/>
              <a:chExt cx="3033192" cy="216495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F46A6AB-E513-56AA-F583-D36CB55EE7B1}"/>
                  </a:ext>
                </a:extLst>
              </p:cNvPr>
              <p:cNvSpPr txBox="1"/>
              <p:nvPr/>
            </p:nvSpPr>
            <p:spPr>
              <a:xfrm>
                <a:off x="9004577" y="1259310"/>
                <a:ext cx="313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endParaRPr lang="en-IE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F3C4F07-B8A2-903C-5A89-72AFADAC4AAC}"/>
                  </a:ext>
                </a:extLst>
              </p:cNvPr>
              <p:cNvSpPr/>
              <p:nvPr/>
            </p:nvSpPr>
            <p:spPr>
              <a:xfrm>
                <a:off x="8646395" y="1073088"/>
                <a:ext cx="3033192" cy="216495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C8AE832-370A-7379-2A26-5B9886FC8C84}"/>
                  </a:ext>
                </a:extLst>
              </p:cNvPr>
              <p:cNvSpPr txBox="1"/>
              <p:nvPr/>
            </p:nvSpPr>
            <p:spPr>
              <a:xfrm>
                <a:off x="11107436" y="1259310"/>
                <a:ext cx="313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  <a:endParaRPr lang="en-IE" dirty="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3E6E7628-7A5D-7C60-D80C-4E28ACD9FEBF}"/>
                  </a:ext>
                </a:extLst>
              </p:cNvPr>
              <p:cNvSpPr/>
              <p:nvPr/>
            </p:nvSpPr>
            <p:spPr>
              <a:xfrm>
                <a:off x="10011225" y="1567926"/>
                <a:ext cx="1380564" cy="1174376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E" sz="1600" dirty="0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B908C13E-3D8F-4DC3-4D59-5194ACA0648C}"/>
                  </a:ext>
                </a:extLst>
              </p:cNvPr>
              <p:cNvSpPr/>
              <p:nvPr/>
            </p:nvSpPr>
            <p:spPr>
              <a:xfrm>
                <a:off x="9033452" y="1568378"/>
                <a:ext cx="1380564" cy="1174376"/>
              </a:xfrm>
              <a:prstGeom prst="ellipse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E" sz="1600" dirty="0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663A6A4-DCBD-CDC7-AE36-F667980E1CC3}"/>
                </a:ext>
              </a:extLst>
            </p:cNvPr>
            <p:cNvGrpSpPr/>
            <p:nvPr/>
          </p:nvGrpSpPr>
          <p:grpSpPr>
            <a:xfrm>
              <a:off x="10221056" y="5279011"/>
              <a:ext cx="303494" cy="369332"/>
              <a:chOff x="10547627" y="4546160"/>
              <a:chExt cx="303494" cy="369332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4A0E4BE-F00C-F37F-DF29-B49BFDDE6FCF}"/>
                  </a:ext>
                </a:extLst>
              </p:cNvPr>
              <p:cNvSpPr txBox="1"/>
              <p:nvPr/>
            </p:nvSpPr>
            <p:spPr>
              <a:xfrm>
                <a:off x="10560643" y="4546160"/>
                <a:ext cx="2904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  <a:endParaRPr lang="en-IE" dirty="0"/>
              </a:p>
            </p:txBody>
          </p:sp>
          <p:sp>
            <p:nvSpPr>
              <p:cNvPr id="23" name="Flowchart: Connector 22">
                <a:extLst>
                  <a:ext uri="{FF2B5EF4-FFF2-40B4-BE49-F238E27FC236}">
                    <a16:creationId xmlns:a16="http://schemas.microsoft.com/office/drawing/2014/main" id="{554FF705-F9B3-16EA-FA26-96D8E4547E7C}"/>
                  </a:ext>
                </a:extLst>
              </p:cNvPr>
              <p:cNvSpPr/>
              <p:nvPr/>
            </p:nvSpPr>
            <p:spPr>
              <a:xfrm>
                <a:off x="10547627" y="4582894"/>
                <a:ext cx="114827" cy="94667"/>
              </a:xfrm>
              <a:prstGeom prst="flowChartConnector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08DC4A3-9A11-0E55-88B8-65CCEC375135}"/>
                </a:ext>
              </a:extLst>
            </p:cNvPr>
            <p:cNvGrpSpPr/>
            <p:nvPr/>
          </p:nvGrpSpPr>
          <p:grpSpPr>
            <a:xfrm>
              <a:off x="10315390" y="4909679"/>
              <a:ext cx="303494" cy="369332"/>
              <a:chOff x="10547627" y="4546160"/>
              <a:chExt cx="303494" cy="369332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8261C50-605A-9FE0-E2F9-2932F812435B}"/>
                  </a:ext>
                </a:extLst>
              </p:cNvPr>
              <p:cNvSpPr txBox="1"/>
              <p:nvPr/>
            </p:nvSpPr>
            <p:spPr>
              <a:xfrm>
                <a:off x="10560643" y="4546160"/>
                <a:ext cx="2904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endParaRPr lang="en-IE" dirty="0"/>
              </a:p>
            </p:txBody>
          </p:sp>
          <p:sp>
            <p:nvSpPr>
              <p:cNvPr id="31" name="Flowchart: Connector 30">
                <a:extLst>
                  <a:ext uri="{FF2B5EF4-FFF2-40B4-BE49-F238E27FC236}">
                    <a16:creationId xmlns:a16="http://schemas.microsoft.com/office/drawing/2014/main" id="{8B93A121-3715-06C5-E332-1ECA4343C05B}"/>
                  </a:ext>
                </a:extLst>
              </p:cNvPr>
              <p:cNvSpPr/>
              <p:nvPr/>
            </p:nvSpPr>
            <p:spPr>
              <a:xfrm>
                <a:off x="10547627" y="4582894"/>
                <a:ext cx="114827" cy="94667"/>
              </a:xfrm>
              <a:prstGeom prst="flowChartConnector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4BEE3ED-5B19-5BEF-367B-540ECDF65751}"/>
                </a:ext>
              </a:extLst>
            </p:cNvPr>
            <p:cNvGrpSpPr/>
            <p:nvPr/>
          </p:nvGrpSpPr>
          <p:grpSpPr>
            <a:xfrm>
              <a:off x="10748665" y="4758157"/>
              <a:ext cx="303494" cy="369332"/>
              <a:chOff x="10547627" y="4546160"/>
              <a:chExt cx="303494" cy="369332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5829A329-C7F8-AE1E-32ED-BEB542B7D212}"/>
                  </a:ext>
                </a:extLst>
              </p:cNvPr>
              <p:cNvSpPr txBox="1"/>
              <p:nvPr/>
            </p:nvSpPr>
            <p:spPr>
              <a:xfrm>
                <a:off x="10560643" y="4546160"/>
                <a:ext cx="2904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</a:t>
                </a:r>
                <a:endParaRPr lang="en-IE" dirty="0"/>
              </a:p>
            </p:txBody>
          </p:sp>
          <p:sp>
            <p:nvSpPr>
              <p:cNvPr id="35" name="Flowchart: Connector 34">
                <a:extLst>
                  <a:ext uri="{FF2B5EF4-FFF2-40B4-BE49-F238E27FC236}">
                    <a16:creationId xmlns:a16="http://schemas.microsoft.com/office/drawing/2014/main" id="{E4090A6E-371E-F188-C18B-AF49A4A85BA4}"/>
                  </a:ext>
                </a:extLst>
              </p:cNvPr>
              <p:cNvSpPr/>
              <p:nvPr/>
            </p:nvSpPr>
            <p:spPr>
              <a:xfrm>
                <a:off x="10547627" y="4582894"/>
                <a:ext cx="114827" cy="94667"/>
              </a:xfrm>
              <a:prstGeom prst="flowChartConnector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DB11014-2FAC-48C7-0AFD-2D3C6F3787CE}"/>
                </a:ext>
              </a:extLst>
            </p:cNvPr>
            <p:cNvGrpSpPr/>
            <p:nvPr/>
          </p:nvGrpSpPr>
          <p:grpSpPr>
            <a:xfrm>
              <a:off x="11052159" y="5252995"/>
              <a:ext cx="303494" cy="369332"/>
              <a:chOff x="10547627" y="4546160"/>
              <a:chExt cx="303494" cy="369332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593C3B9-EA6D-31CB-52BB-0EED23EBE841}"/>
                  </a:ext>
                </a:extLst>
              </p:cNvPr>
              <p:cNvSpPr txBox="1"/>
              <p:nvPr/>
            </p:nvSpPr>
            <p:spPr>
              <a:xfrm>
                <a:off x="10560643" y="4546160"/>
                <a:ext cx="2904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d</a:t>
                </a:r>
                <a:endParaRPr lang="en-IE" dirty="0"/>
              </a:p>
            </p:txBody>
          </p:sp>
          <p:sp>
            <p:nvSpPr>
              <p:cNvPr id="38" name="Flowchart: Connector 37">
                <a:extLst>
                  <a:ext uri="{FF2B5EF4-FFF2-40B4-BE49-F238E27FC236}">
                    <a16:creationId xmlns:a16="http://schemas.microsoft.com/office/drawing/2014/main" id="{E50070DE-6F3F-988D-1E03-9C8C9639E400}"/>
                  </a:ext>
                </a:extLst>
              </p:cNvPr>
              <p:cNvSpPr/>
              <p:nvPr/>
            </p:nvSpPr>
            <p:spPr>
              <a:xfrm>
                <a:off x="10547627" y="4582894"/>
                <a:ext cx="114827" cy="94667"/>
              </a:xfrm>
              <a:prstGeom prst="flowChartConnector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653382C0-7E28-F130-F99E-898170C5EF86}"/>
                </a:ext>
              </a:extLst>
            </p:cNvPr>
            <p:cNvGrpSpPr/>
            <p:nvPr/>
          </p:nvGrpSpPr>
          <p:grpSpPr>
            <a:xfrm>
              <a:off x="10682398" y="5436105"/>
              <a:ext cx="303494" cy="369332"/>
              <a:chOff x="10547627" y="4546160"/>
              <a:chExt cx="303494" cy="369332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18DB726-4974-096E-50C1-D59179F09933}"/>
                  </a:ext>
                </a:extLst>
              </p:cNvPr>
              <p:cNvSpPr txBox="1"/>
              <p:nvPr/>
            </p:nvSpPr>
            <p:spPr>
              <a:xfrm>
                <a:off x="10560643" y="4546160"/>
                <a:ext cx="2904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e</a:t>
                </a:r>
                <a:endParaRPr lang="en-IE" dirty="0"/>
              </a:p>
            </p:txBody>
          </p:sp>
          <p:sp>
            <p:nvSpPr>
              <p:cNvPr id="41" name="Flowchart: Connector 40">
                <a:extLst>
                  <a:ext uri="{FF2B5EF4-FFF2-40B4-BE49-F238E27FC236}">
                    <a16:creationId xmlns:a16="http://schemas.microsoft.com/office/drawing/2014/main" id="{2BBF9343-5DF2-F5BD-7C40-6BE6AC6F2E29}"/>
                  </a:ext>
                </a:extLst>
              </p:cNvPr>
              <p:cNvSpPr/>
              <p:nvPr/>
            </p:nvSpPr>
            <p:spPr>
              <a:xfrm>
                <a:off x="10547627" y="4582894"/>
                <a:ext cx="114827" cy="94667"/>
              </a:xfrm>
              <a:prstGeom prst="flowChartConnector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430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6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84"/>
            <a:ext cx="10515600" cy="794204"/>
          </a:xfrm>
        </p:spPr>
        <p:txBody>
          <a:bodyPr/>
          <a:lstStyle/>
          <a:p>
            <a:r>
              <a:rPr lang="nl-BE" dirty="0"/>
              <a:t>Syllogisme via een venndiagram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275"/>
            <a:ext cx="7499555" cy="53106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Zoals we reeds zagen bevat een syllogisme 2 premissen en een conclusie. </a:t>
            </a:r>
            <a:r>
              <a:rPr lang="nl-BE" sz="2400" dirty="0"/>
              <a:t>Bijvoorbeeld:</a:t>
            </a:r>
            <a:endParaRPr lang="nl-BE" dirty="0"/>
          </a:p>
          <a:p>
            <a:pPr lvl="1"/>
            <a:r>
              <a:rPr lang="nl-BE" dirty="0"/>
              <a:t>Elke aap is een zoogdier</a:t>
            </a:r>
          </a:p>
          <a:p>
            <a:pPr lvl="1"/>
            <a:r>
              <a:rPr lang="nl-BE" dirty="0"/>
              <a:t>Elk zoogdier heeft een geraamte</a:t>
            </a:r>
          </a:p>
          <a:p>
            <a:pPr lvl="1"/>
            <a:r>
              <a:rPr lang="nl-BE" dirty="0"/>
              <a:t>=&gt; Elke aap heeft een geraamte</a:t>
            </a:r>
          </a:p>
          <a:p>
            <a:r>
              <a:rPr lang="nl-BE" dirty="0"/>
              <a:t>Het venndiagram bestaat uit: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nl-BE" sz="2000" dirty="0"/>
              <a:t>A		Alle apen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nl-BE" sz="2000" dirty="0"/>
              <a:t>B		Alle zoogdieren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nl-BE" sz="2000" dirty="0"/>
              <a:t>C		Dieren die een geraamte hebben</a:t>
            </a:r>
          </a:p>
          <a:p>
            <a:r>
              <a:rPr lang="nl-BE" dirty="0"/>
              <a:t>Toepassing op het venndiagram:</a:t>
            </a:r>
          </a:p>
          <a:p>
            <a:pPr lvl="1"/>
            <a:r>
              <a:rPr lang="nl-BE" dirty="0"/>
              <a:t>Elke aap is een zoogdier</a:t>
            </a:r>
          </a:p>
          <a:p>
            <a:pPr lvl="1"/>
            <a:r>
              <a:rPr lang="nl-BE" dirty="0"/>
              <a:t>Elk zoogdier heeft een geraamte</a:t>
            </a:r>
          </a:p>
          <a:p>
            <a:pPr lvl="1"/>
            <a:r>
              <a:rPr lang="nl-BE" dirty="0"/>
              <a:t>Conclusie =&gt; Elke aap heeft een geraamte, de rest is onwaar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A74613-153A-162B-3754-B0977D0E35EE}"/>
              </a:ext>
            </a:extLst>
          </p:cNvPr>
          <p:cNvGrpSpPr/>
          <p:nvPr/>
        </p:nvGrpSpPr>
        <p:grpSpPr>
          <a:xfrm>
            <a:off x="8799904" y="1145736"/>
            <a:ext cx="1562110" cy="1316668"/>
            <a:chOff x="8799904" y="1145736"/>
            <a:chExt cx="1562110" cy="131666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116C692-9A44-A5BC-BE8C-B65F4D1C59A6}"/>
                </a:ext>
              </a:extLst>
            </p:cNvPr>
            <p:cNvSpPr txBox="1"/>
            <p:nvPr/>
          </p:nvSpPr>
          <p:spPr>
            <a:xfrm>
              <a:off x="8799904" y="1145736"/>
              <a:ext cx="313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  <a:endParaRPr lang="en-IE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F824C0B-6929-5455-6D46-7CA695098EFE}"/>
                </a:ext>
              </a:extLst>
            </p:cNvPr>
            <p:cNvSpPr/>
            <p:nvPr/>
          </p:nvSpPr>
          <p:spPr>
            <a:xfrm>
              <a:off x="8981450" y="1288028"/>
              <a:ext cx="1380564" cy="1174376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sz="1600" dirty="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ED899C65-E373-2466-D95B-248A9E828E98}"/>
              </a:ext>
            </a:extLst>
          </p:cNvPr>
          <p:cNvSpPr/>
          <p:nvPr/>
        </p:nvSpPr>
        <p:spPr>
          <a:xfrm>
            <a:off x="8646395" y="1073088"/>
            <a:ext cx="3033192" cy="216495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D558F0A-81B8-FDBB-0ECB-881BAA66ED51}"/>
              </a:ext>
            </a:extLst>
          </p:cNvPr>
          <p:cNvGrpSpPr/>
          <p:nvPr/>
        </p:nvGrpSpPr>
        <p:grpSpPr>
          <a:xfrm>
            <a:off x="9959223" y="1145736"/>
            <a:ext cx="1509567" cy="1316668"/>
            <a:chOff x="9959223" y="1145736"/>
            <a:chExt cx="1509567" cy="1316668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6DC521F-2BE1-ADAD-9FD1-30A181D33E6D}"/>
                </a:ext>
              </a:extLst>
            </p:cNvPr>
            <p:cNvSpPr/>
            <p:nvPr/>
          </p:nvSpPr>
          <p:spPr>
            <a:xfrm>
              <a:off x="9959223" y="1288028"/>
              <a:ext cx="1380564" cy="1174376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sz="16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9EABFD6-E9DA-2C4D-0C7C-3AD9E2D5CA9B}"/>
                </a:ext>
              </a:extLst>
            </p:cNvPr>
            <p:cNvSpPr txBox="1"/>
            <p:nvPr/>
          </p:nvSpPr>
          <p:spPr>
            <a:xfrm>
              <a:off x="11155562" y="1145736"/>
              <a:ext cx="313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  <a:endParaRPr lang="en-IE" dirty="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C99AC8C-1D95-4F3F-BBD3-6C46C3098BEC}"/>
              </a:ext>
            </a:extLst>
          </p:cNvPr>
          <p:cNvGrpSpPr/>
          <p:nvPr/>
        </p:nvGrpSpPr>
        <p:grpSpPr>
          <a:xfrm>
            <a:off x="9305904" y="1893625"/>
            <a:ext cx="1537178" cy="1359042"/>
            <a:chOff x="9305904" y="1893625"/>
            <a:chExt cx="1537178" cy="135904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AF4E39E-A84B-799F-AA17-A24B58D8B981}"/>
                </a:ext>
              </a:extLst>
            </p:cNvPr>
            <p:cNvSpPr/>
            <p:nvPr/>
          </p:nvSpPr>
          <p:spPr>
            <a:xfrm>
              <a:off x="9462518" y="1893625"/>
              <a:ext cx="1380564" cy="1174376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sz="16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474FD5C-7E70-81F6-7DC9-5C9956E4697F}"/>
                </a:ext>
              </a:extLst>
            </p:cNvPr>
            <p:cNvSpPr txBox="1"/>
            <p:nvPr/>
          </p:nvSpPr>
          <p:spPr>
            <a:xfrm>
              <a:off x="9305904" y="2883335"/>
              <a:ext cx="313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</a:t>
              </a:r>
              <a:endParaRPr lang="en-IE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B6DAC1B-775D-7211-CFFD-BB0E13E04C55}"/>
              </a:ext>
            </a:extLst>
          </p:cNvPr>
          <p:cNvGrpSpPr/>
          <p:nvPr/>
        </p:nvGrpSpPr>
        <p:grpSpPr>
          <a:xfrm>
            <a:off x="8646395" y="1084825"/>
            <a:ext cx="3033192" cy="2179579"/>
            <a:chOff x="4613327" y="4374772"/>
            <a:chExt cx="3033192" cy="2179579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AB0830CE-28C8-61F9-AE74-089C40164D07}"/>
                </a:ext>
              </a:extLst>
            </p:cNvPr>
            <p:cNvGrpSpPr/>
            <p:nvPr/>
          </p:nvGrpSpPr>
          <p:grpSpPr>
            <a:xfrm>
              <a:off x="4613327" y="4374772"/>
              <a:ext cx="3033192" cy="2179579"/>
              <a:chOff x="8646395" y="1073088"/>
              <a:chExt cx="3033192" cy="2179579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140BA63-41A7-BD1D-716B-F8D47F4C7981}"/>
                  </a:ext>
                </a:extLst>
              </p:cNvPr>
              <p:cNvSpPr txBox="1"/>
              <p:nvPr/>
            </p:nvSpPr>
            <p:spPr>
              <a:xfrm>
                <a:off x="8799904" y="1145736"/>
                <a:ext cx="313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endParaRPr lang="en-IE" dirty="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AB3AA70C-CE32-DCAF-BA66-ED6172E89E45}"/>
                  </a:ext>
                </a:extLst>
              </p:cNvPr>
              <p:cNvSpPr/>
              <p:nvPr/>
            </p:nvSpPr>
            <p:spPr>
              <a:xfrm>
                <a:off x="8981450" y="1288028"/>
                <a:ext cx="1380564" cy="1174376"/>
              </a:xfrm>
              <a:prstGeom prst="ellipse">
                <a:avLst/>
              </a:prstGeom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E" sz="1600" dirty="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EFC2FA3-DFB8-2BDE-DC7A-82D8DCA8AA73}"/>
                  </a:ext>
                </a:extLst>
              </p:cNvPr>
              <p:cNvSpPr/>
              <p:nvPr/>
            </p:nvSpPr>
            <p:spPr>
              <a:xfrm>
                <a:off x="8646395" y="1073088"/>
                <a:ext cx="3033192" cy="216495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5AF9FAFC-F14E-A2AA-089D-2F7A8ACAA670}"/>
                  </a:ext>
                </a:extLst>
              </p:cNvPr>
              <p:cNvSpPr/>
              <p:nvPr/>
            </p:nvSpPr>
            <p:spPr>
              <a:xfrm>
                <a:off x="9959223" y="1288028"/>
                <a:ext cx="1380564" cy="1174376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E" sz="16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EC4FAC90-03C3-96D0-27C9-877455A4EEBA}"/>
                  </a:ext>
                </a:extLst>
              </p:cNvPr>
              <p:cNvSpPr/>
              <p:nvPr/>
            </p:nvSpPr>
            <p:spPr>
              <a:xfrm>
                <a:off x="9462518" y="1893625"/>
                <a:ext cx="1380564" cy="1174376"/>
              </a:xfrm>
              <a:prstGeom prst="ellipse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E" sz="1600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C9BB44B-5D99-AFD7-C6BF-4FF9F662FFB7}"/>
                  </a:ext>
                </a:extLst>
              </p:cNvPr>
              <p:cNvSpPr txBox="1"/>
              <p:nvPr/>
            </p:nvSpPr>
            <p:spPr>
              <a:xfrm>
                <a:off x="11155562" y="1145736"/>
                <a:ext cx="313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  <a:endParaRPr lang="en-IE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D736F9E-115C-8E49-258C-8D346084A6FB}"/>
                  </a:ext>
                </a:extLst>
              </p:cNvPr>
              <p:cNvSpPr txBox="1"/>
              <p:nvPr/>
            </p:nvSpPr>
            <p:spPr>
              <a:xfrm>
                <a:off x="9305904" y="2883335"/>
                <a:ext cx="313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</a:t>
                </a:r>
                <a:endParaRPr lang="en-IE" dirty="0"/>
              </a:p>
            </p:txBody>
          </p:sp>
        </p:grp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80AEE735-DBDD-0DCB-3FDC-169DA593928F}"/>
                </a:ext>
              </a:extLst>
            </p:cNvPr>
            <p:cNvSpPr/>
            <p:nvPr/>
          </p:nvSpPr>
          <p:spPr>
            <a:xfrm>
              <a:off x="4958006" y="4587399"/>
              <a:ext cx="1380564" cy="1174376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E" sz="1600" dirty="0"/>
            </a:p>
          </p:txBody>
        </p:sp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AE7F6612-DA2F-5576-B27B-721F42939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4816" y="1014041"/>
            <a:ext cx="3155968" cy="2306523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6CF02A6D-4F82-50EA-6927-A62A173982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8376" y="1014041"/>
            <a:ext cx="3068848" cy="232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48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8BF60F7-15FC-45E3-8604-D310A778D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5" r="802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/>
              <a:t>Boolean logic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6269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8BF60F7-15FC-45E3-8604-D310A778D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r="797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 err="1"/>
              <a:t>Logisch</a:t>
            </a:r>
            <a:r>
              <a:rPr lang="en-US" sz="4800" b="1" dirty="0"/>
              <a:t> </a:t>
            </a:r>
            <a:r>
              <a:rPr lang="en-US" sz="4800" b="1" dirty="0" err="1"/>
              <a:t>redeneren</a:t>
            </a:r>
            <a:endParaRPr lang="en-US" sz="4800" b="1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67390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A9E8-96EB-4A4B-AEE9-AC419D1B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68" y="0"/>
            <a:ext cx="10515600" cy="794204"/>
          </a:xfrm>
        </p:spPr>
        <p:txBody>
          <a:bodyPr/>
          <a:lstStyle/>
          <a:p>
            <a:r>
              <a:rPr lang="nl-BE" dirty="0"/>
              <a:t>Abstract </a:t>
            </a:r>
            <a:r>
              <a:rPr lang="nl-BE" dirty="0" err="1"/>
              <a:t>Proposissions</a:t>
            </a:r>
            <a:r>
              <a:rPr lang="nl-BE" dirty="0"/>
              <a:t> </a:t>
            </a:r>
            <a:r>
              <a:rPr lang="nl-BE" sz="2800" dirty="0"/>
              <a:t>(</a:t>
            </a:r>
            <a:r>
              <a:rPr lang="nl-BE" sz="2800" dirty="0" err="1"/>
              <a:t>permisses</a:t>
            </a:r>
            <a:r>
              <a:rPr lang="nl-BE" sz="2800" dirty="0"/>
              <a:t>)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D7048-5B8A-43CB-8FDC-E9416135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067" y="941294"/>
            <a:ext cx="11363865" cy="5683793"/>
          </a:xfrm>
        </p:spPr>
        <p:txBody>
          <a:bodyPr>
            <a:normAutofit/>
          </a:bodyPr>
          <a:lstStyle/>
          <a:p>
            <a:r>
              <a:rPr lang="nl-BE" dirty="0"/>
              <a:t>In de moderne logica, gebruiken we de term ‘</a:t>
            </a:r>
            <a:r>
              <a:rPr lang="nl-BE" dirty="0" err="1"/>
              <a:t>Propositions</a:t>
            </a:r>
            <a:r>
              <a:rPr lang="nl-BE" dirty="0"/>
              <a:t>’ of </a:t>
            </a:r>
            <a:r>
              <a:rPr lang="nl-BE" dirty="0" err="1"/>
              <a:t>permisses</a:t>
            </a:r>
            <a:endParaRPr lang="nl-BE" dirty="0"/>
          </a:p>
          <a:p>
            <a:pPr lvl="1"/>
            <a:r>
              <a:rPr lang="nl-BE" dirty="0"/>
              <a:t>Hieronder verstaan we een begrip dat op dit moment, deze plaats, deze situatie, … ofwel juist of fout is. =&gt; </a:t>
            </a:r>
            <a:r>
              <a:rPr lang="nl-BE" dirty="0" err="1"/>
              <a:t>true</a:t>
            </a:r>
            <a:r>
              <a:rPr lang="nl-BE" dirty="0"/>
              <a:t> or </a:t>
            </a:r>
            <a:r>
              <a:rPr lang="nl-BE" dirty="0" err="1"/>
              <a:t>false</a:t>
            </a:r>
            <a:r>
              <a:rPr lang="nl-BE" dirty="0"/>
              <a:t>.</a:t>
            </a:r>
          </a:p>
          <a:p>
            <a:pPr lvl="2"/>
            <a:r>
              <a:rPr lang="nl-BE" dirty="0"/>
              <a:t>Voorbeelden:</a:t>
            </a:r>
          </a:p>
          <a:p>
            <a:pPr lvl="3"/>
            <a:r>
              <a:rPr lang="nl-BE" dirty="0"/>
              <a:t>Het sneeuwt</a:t>
            </a:r>
          </a:p>
          <a:p>
            <a:pPr lvl="3"/>
            <a:r>
              <a:rPr lang="nl-BE" dirty="0"/>
              <a:t>π</a:t>
            </a:r>
            <a:r>
              <a:rPr lang="en-US" dirty="0"/>
              <a:t> is </a:t>
            </a:r>
            <a:r>
              <a:rPr lang="nl-BE" dirty="0"/>
              <a:t>groter</a:t>
            </a:r>
            <a:r>
              <a:rPr lang="en-US" dirty="0"/>
              <a:t> dan 2</a:t>
            </a:r>
          </a:p>
          <a:p>
            <a:pPr lvl="3"/>
            <a:r>
              <a:rPr lang="nl-BE" dirty="0"/>
              <a:t>1 + 1 = 10</a:t>
            </a:r>
          </a:p>
          <a:p>
            <a:pPr lvl="3"/>
            <a:r>
              <a:rPr lang="nl-BE" dirty="0"/>
              <a:t>Er bestaan insecten met 8 poten</a:t>
            </a:r>
          </a:p>
          <a:p>
            <a:r>
              <a:rPr lang="nl-BE" dirty="0"/>
              <a:t>Niet alles zijn </a:t>
            </a:r>
            <a:r>
              <a:rPr lang="nl-BE" dirty="0" err="1"/>
              <a:t>permisses</a:t>
            </a:r>
            <a:endParaRPr lang="nl-BE" dirty="0"/>
          </a:p>
          <a:p>
            <a:pPr lvl="1"/>
            <a:r>
              <a:rPr lang="nl-BE" dirty="0"/>
              <a:t>Is het koud?</a:t>
            </a:r>
          </a:p>
          <a:p>
            <a:pPr lvl="2"/>
            <a:r>
              <a:rPr lang="nl-BE" dirty="0"/>
              <a:t>Dit is een vraag. Een vraag kan niet waar of onwaar zijn, enkel het antwoord</a:t>
            </a:r>
          </a:p>
          <a:p>
            <a:pPr lvl="1"/>
            <a:r>
              <a:rPr lang="nl-BE" dirty="0"/>
              <a:t>Wees stil</a:t>
            </a:r>
          </a:p>
          <a:p>
            <a:pPr lvl="2"/>
            <a:r>
              <a:rPr lang="nl-BE" dirty="0"/>
              <a:t>Dit is een commando</a:t>
            </a:r>
          </a:p>
          <a:p>
            <a:pPr lvl="1"/>
            <a:r>
              <a:rPr lang="nl-BE" dirty="0"/>
              <a:t>X = x + 1</a:t>
            </a:r>
          </a:p>
          <a:p>
            <a:pPr lvl="2"/>
            <a:r>
              <a:rPr lang="nl-BE" dirty="0"/>
              <a:t>Ook een soort commando, maar dan in code</a:t>
            </a:r>
          </a:p>
        </p:txBody>
      </p:sp>
    </p:spTree>
    <p:extLst>
      <p:ext uri="{BB962C8B-B14F-4D97-AF65-F5344CB8AC3E}">
        <p14:creationId xmlns:p14="http://schemas.microsoft.com/office/powerpoint/2010/main" val="516503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A9E8-96EB-4A4B-AEE9-AC419D1B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68" y="0"/>
            <a:ext cx="10515600" cy="794204"/>
          </a:xfrm>
        </p:spPr>
        <p:txBody>
          <a:bodyPr/>
          <a:lstStyle/>
          <a:p>
            <a:r>
              <a:rPr lang="nl-BE" dirty="0"/>
              <a:t>Abstract </a:t>
            </a:r>
            <a:r>
              <a:rPr lang="nl-BE" dirty="0" err="1"/>
              <a:t>Proposissions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D7048-5B8A-43CB-8FDC-E9416135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067" y="1287624"/>
            <a:ext cx="11363865" cy="5337463"/>
          </a:xfrm>
        </p:spPr>
        <p:txBody>
          <a:bodyPr>
            <a:normAutofit/>
          </a:bodyPr>
          <a:lstStyle/>
          <a:p>
            <a:r>
              <a:rPr lang="nl-BE" dirty="0"/>
              <a:t>We kunnen </a:t>
            </a:r>
            <a:r>
              <a:rPr lang="nl-BE" dirty="0" err="1"/>
              <a:t>permisses</a:t>
            </a:r>
            <a:r>
              <a:rPr lang="nl-BE" dirty="0"/>
              <a:t> ook combineren:</a:t>
            </a:r>
          </a:p>
          <a:p>
            <a:pPr lvl="1"/>
            <a:r>
              <a:rPr lang="nl-BE" dirty="0"/>
              <a:t>Het sneeuwt en het is koud		=&gt; we gebruiken het en woord</a:t>
            </a:r>
          </a:p>
          <a:p>
            <a:pPr lvl="1"/>
            <a:r>
              <a:rPr lang="nl-BE" dirty="0"/>
              <a:t>Het regent niet				=&gt; een negatie</a:t>
            </a:r>
          </a:p>
          <a:p>
            <a:pPr lvl="1"/>
            <a:r>
              <a:rPr lang="nl-BE" dirty="0"/>
              <a:t>Als het koud is kom ik niet buiten	=&gt; </a:t>
            </a:r>
            <a:r>
              <a:rPr lang="nl-BE" dirty="0" err="1"/>
              <a:t>if</a:t>
            </a:r>
            <a:r>
              <a:rPr lang="nl-BE" dirty="0"/>
              <a:t> … </a:t>
            </a:r>
            <a:r>
              <a:rPr lang="nl-BE" dirty="0" err="1"/>
              <a:t>then</a:t>
            </a:r>
            <a:r>
              <a:rPr lang="nl-BE" dirty="0"/>
              <a:t> structuur</a:t>
            </a:r>
          </a:p>
          <a:p>
            <a:pPr lvl="1"/>
            <a:r>
              <a:rPr lang="nl-BE" dirty="0"/>
              <a:t>Het weer is warm maar toch heb ik het koud </a:t>
            </a:r>
          </a:p>
          <a:p>
            <a:pPr marL="914400" lvl="2" indent="0">
              <a:buNone/>
            </a:pPr>
            <a:r>
              <a:rPr lang="nl-BE" dirty="0"/>
              <a:t>=&gt; Maar toch kunnen we hier bekijken als een en combinatie. </a:t>
            </a:r>
          </a:p>
          <a:p>
            <a:pPr marL="914400" lvl="2" indent="0">
              <a:buNone/>
            </a:pPr>
            <a:r>
              <a:rPr lang="nl-BE" dirty="0"/>
              <a:t>=&gt; Het weer is warm en ik heb het koud</a:t>
            </a:r>
          </a:p>
          <a:p>
            <a:r>
              <a:rPr lang="nl-BE" dirty="0" err="1"/>
              <a:t>Permisses</a:t>
            </a:r>
            <a:r>
              <a:rPr lang="nl-BE" dirty="0"/>
              <a:t> die verder bouwen op andere </a:t>
            </a:r>
            <a:r>
              <a:rPr lang="nl-BE" dirty="0" err="1"/>
              <a:t>permisses</a:t>
            </a:r>
            <a:r>
              <a:rPr lang="nl-BE" dirty="0"/>
              <a:t> (zoals hierboven) noemen we </a:t>
            </a:r>
            <a:r>
              <a:rPr lang="nl-BE" b="1" dirty="0"/>
              <a:t>complexe</a:t>
            </a:r>
            <a:r>
              <a:rPr lang="nl-BE" dirty="0"/>
              <a:t> </a:t>
            </a:r>
            <a:r>
              <a:rPr lang="nl-BE" dirty="0" err="1"/>
              <a:t>permisses</a:t>
            </a:r>
            <a:r>
              <a:rPr lang="nl-BE" dirty="0"/>
              <a:t>. Enkelvoudige </a:t>
            </a:r>
            <a:r>
              <a:rPr lang="nl-BE" dirty="0" err="1"/>
              <a:t>permisses</a:t>
            </a:r>
            <a:r>
              <a:rPr lang="nl-BE" dirty="0"/>
              <a:t> noemen we </a:t>
            </a:r>
            <a:r>
              <a:rPr lang="nl-BE" b="1" dirty="0"/>
              <a:t>simpele</a:t>
            </a:r>
            <a:r>
              <a:rPr lang="nl-BE" dirty="0"/>
              <a:t> </a:t>
            </a:r>
            <a:r>
              <a:rPr lang="nl-BE" dirty="0" err="1"/>
              <a:t>permisses</a:t>
            </a:r>
            <a:r>
              <a:rPr lang="nl-BE" dirty="0"/>
              <a:t>.</a:t>
            </a:r>
          </a:p>
          <a:p>
            <a:endParaRPr lang="nl-BE" dirty="0"/>
          </a:p>
          <a:p>
            <a:pPr lvl="1"/>
            <a:endParaRPr lang="nl-BE" dirty="0"/>
          </a:p>
          <a:p>
            <a:pPr marL="914400" lvl="2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578058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A9E8-96EB-4A4B-AEE9-AC419D1B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68" y="0"/>
            <a:ext cx="10515600" cy="794204"/>
          </a:xfrm>
        </p:spPr>
        <p:txBody>
          <a:bodyPr/>
          <a:lstStyle/>
          <a:p>
            <a:r>
              <a:rPr lang="nl-BE" dirty="0"/>
              <a:t>Connectiviteit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D7048-5B8A-43CB-8FDC-E9416135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067" y="794204"/>
            <a:ext cx="11363865" cy="5830883"/>
          </a:xfrm>
        </p:spPr>
        <p:txBody>
          <a:bodyPr>
            <a:normAutofit/>
          </a:bodyPr>
          <a:lstStyle/>
          <a:p>
            <a:r>
              <a:rPr lang="nl-BE" dirty="0"/>
              <a:t>In de logica gebruiken we patronen (</a:t>
            </a:r>
            <a:r>
              <a:rPr lang="nl-BE" dirty="0" err="1"/>
              <a:t>patterns</a:t>
            </a:r>
            <a:r>
              <a:rPr lang="nl-BE" dirty="0"/>
              <a:t>) </a:t>
            </a:r>
          </a:p>
          <a:p>
            <a:pPr lvl="1"/>
            <a:r>
              <a:rPr lang="nl-BE" dirty="0"/>
              <a:t>Dit impliceert dat de </a:t>
            </a:r>
            <a:r>
              <a:rPr lang="nl-BE" dirty="0" err="1"/>
              <a:t>permisses</a:t>
            </a:r>
            <a:r>
              <a:rPr lang="nl-BE" dirty="0"/>
              <a:t> op zich niet echt belangrijk zijn, wat wel belangrijk is, hoe ze gecombineerd worden en het gevolg dat er uit voortvloeit.</a:t>
            </a:r>
          </a:p>
          <a:p>
            <a:pPr lvl="2"/>
            <a:r>
              <a:rPr lang="nl-BE" dirty="0"/>
              <a:t>Als het koud is en donker, kom ik niet buiten</a:t>
            </a:r>
          </a:p>
          <a:p>
            <a:pPr lvl="1"/>
            <a:r>
              <a:rPr lang="nl-BE" dirty="0"/>
              <a:t>Hiervan kunnen we een patroon </a:t>
            </a:r>
            <a:r>
              <a:rPr lang="nl-BE" dirty="0" err="1"/>
              <a:t>distileren</a:t>
            </a:r>
            <a:r>
              <a:rPr lang="nl-BE" dirty="0"/>
              <a:t>:</a:t>
            </a:r>
          </a:p>
          <a:p>
            <a:pPr lvl="2"/>
            <a:r>
              <a:rPr lang="nl-BE" dirty="0"/>
              <a:t>(A en B) gevolg: niet – C</a:t>
            </a:r>
          </a:p>
          <a:p>
            <a:pPr lvl="1"/>
            <a:r>
              <a:rPr lang="nl-BE" dirty="0"/>
              <a:t>In de logica vervangen we deze woorden ook door symbolen om dubbele betekenissen te voorkomen:</a:t>
            </a:r>
          </a:p>
          <a:p>
            <a:pPr lvl="3"/>
            <a:r>
              <a:rPr lang="nl-BE" b="1" dirty="0">
                <a:sym typeface="Symbol" panose="05050102010706020507" pitchFamily="18" charset="2"/>
              </a:rPr>
              <a:t>		</a:t>
            </a:r>
            <a:r>
              <a:rPr lang="nl-BE" dirty="0">
                <a:sym typeface="Symbol" panose="05050102010706020507" pitchFamily="18" charset="2"/>
              </a:rPr>
              <a:t>=&gt; AND</a:t>
            </a:r>
            <a:endParaRPr lang="nl-BE" b="1" dirty="0">
              <a:sym typeface="Symbol" panose="05050102010706020507" pitchFamily="18" charset="2"/>
            </a:endParaRPr>
          </a:p>
          <a:p>
            <a:pPr lvl="3"/>
            <a:r>
              <a:rPr lang="nl-BE" b="1" dirty="0">
                <a:sym typeface="Symbol" panose="05050102010706020507" pitchFamily="18" charset="2"/>
              </a:rPr>
              <a:t></a:t>
            </a:r>
            <a:r>
              <a:rPr lang="nl-BE" dirty="0">
                <a:sym typeface="Symbol" panose="05050102010706020507" pitchFamily="18" charset="2"/>
              </a:rPr>
              <a:t> 		=&gt; OR</a:t>
            </a:r>
          </a:p>
          <a:p>
            <a:pPr lvl="3"/>
            <a:r>
              <a:rPr lang="nl-BE" b="1" dirty="0">
                <a:sym typeface="Symbol" panose="05050102010706020507" pitchFamily="18" charset="2"/>
              </a:rPr>
              <a:t></a:t>
            </a:r>
            <a:r>
              <a:rPr lang="nl-BE" dirty="0">
                <a:sym typeface="Symbol" panose="05050102010706020507" pitchFamily="18" charset="2"/>
              </a:rPr>
              <a:t>		=&gt; NOT</a:t>
            </a:r>
          </a:p>
          <a:p>
            <a:pPr lvl="3"/>
            <a:r>
              <a:rPr lang="nl-BE" dirty="0">
                <a:sym typeface="Symbol" panose="05050102010706020507" pitchFamily="18" charset="2"/>
              </a:rPr>
              <a:t>		=&gt; </a:t>
            </a:r>
            <a:r>
              <a:rPr lang="nl-BE" dirty="0" err="1">
                <a:sym typeface="Symbol" panose="05050102010706020507" pitchFamily="18" charset="2"/>
              </a:rPr>
              <a:t>if</a:t>
            </a:r>
            <a:r>
              <a:rPr lang="nl-BE" dirty="0">
                <a:sym typeface="Symbol" panose="05050102010706020507" pitchFamily="18" charset="2"/>
              </a:rPr>
              <a:t>… </a:t>
            </a:r>
            <a:r>
              <a:rPr lang="nl-BE" dirty="0" err="1">
                <a:sym typeface="Symbol" panose="05050102010706020507" pitchFamily="18" charset="2"/>
              </a:rPr>
              <a:t>then</a:t>
            </a:r>
            <a:endParaRPr lang="nl-BE" dirty="0">
              <a:sym typeface="Symbol" panose="05050102010706020507" pitchFamily="18" charset="2"/>
            </a:endParaRPr>
          </a:p>
          <a:p>
            <a:pPr lvl="3"/>
            <a:r>
              <a:rPr lang="nl-BE" dirty="0">
                <a:sym typeface="Wingdings" panose="05000000000000000000" pitchFamily="2" charset="2"/>
              </a:rPr>
              <a:t>	=&gt; </a:t>
            </a:r>
            <a:r>
              <a:rPr lang="nl-BE" dirty="0" err="1">
                <a:sym typeface="Wingdings" panose="05000000000000000000" pitchFamily="2" charset="2"/>
              </a:rPr>
              <a:t>if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and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only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if</a:t>
            </a:r>
            <a:r>
              <a:rPr lang="nl-BE" dirty="0">
                <a:sym typeface="Wingdings" panose="05000000000000000000" pitchFamily="2" charset="2"/>
              </a:rPr>
              <a:t>  of equivalentie</a:t>
            </a:r>
          </a:p>
          <a:p>
            <a:pPr lvl="1"/>
            <a:r>
              <a:rPr lang="nl-BE" dirty="0">
                <a:sym typeface="Wingdings" panose="05000000000000000000" pitchFamily="2" charset="2"/>
              </a:rPr>
              <a:t>We kunnen ons patroon </a:t>
            </a:r>
            <a:r>
              <a:rPr lang="nl-BE" dirty="0" err="1">
                <a:sym typeface="Wingdings" panose="05000000000000000000" pitchFamily="2" charset="2"/>
              </a:rPr>
              <a:t>vereenvoudingen</a:t>
            </a:r>
            <a:r>
              <a:rPr lang="nl-BE" dirty="0">
                <a:sym typeface="Wingdings" panose="05000000000000000000" pitchFamily="2" charset="2"/>
              </a:rPr>
              <a:t> tot:</a:t>
            </a:r>
          </a:p>
          <a:p>
            <a:pPr lvl="2"/>
            <a:r>
              <a:rPr lang="nl-BE" dirty="0"/>
              <a:t>( A </a:t>
            </a:r>
            <a:r>
              <a:rPr lang="nl-BE" b="1" dirty="0">
                <a:sym typeface="Symbol" panose="05050102010706020507" pitchFamily="18" charset="2"/>
              </a:rPr>
              <a:t> </a:t>
            </a:r>
            <a:r>
              <a:rPr lang="nl-BE" dirty="0">
                <a:sym typeface="Symbol" panose="05050102010706020507" pitchFamily="18" charset="2"/>
              </a:rPr>
              <a:t>B )  </a:t>
            </a:r>
            <a:r>
              <a:rPr lang="nl-BE" b="1" dirty="0">
                <a:sym typeface="Symbol" panose="05050102010706020507" pitchFamily="18" charset="2"/>
              </a:rPr>
              <a:t> </a:t>
            </a:r>
            <a:r>
              <a:rPr lang="nl-BE" dirty="0">
                <a:sym typeface="Symbol" panose="05050102010706020507" pitchFamily="18" charset="2"/>
              </a:rPr>
              <a:t>C</a:t>
            </a:r>
            <a:endParaRPr lang="nl-BE" dirty="0"/>
          </a:p>
          <a:p>
            <a:pPr lvl="2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147767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A9E8-96EB-4A4B-AEE9-AC419D1B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68" y="0"/>
            <a:ext cx="10515600" cy="794204"/>
          </a:xfrm>
        </p:spPr>
        <p:txBody>
          <a:bodyPr/>
          <a:lstStyle/>
          <a:p>
            <a:r>
              <a:rPr lang="nl-BE" dirty="0"/>
              <a:t>Prioriteiten van de symbolen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D7048-5B8A-43CB-8FDC-E9416135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067" y="794204"/>
            <a:ext cx="11363865" cy="5830883"/>
          </a:xfrm>
        </p:spPr>
        <p:txBody>
          <a:bodyPr>
            <a:normAutofit/>
          </a:bodyPr>
          <a:lstStyle/>
          <a:p>
            <a:r>
              <a:rPr lang="nl-BE" dirty="0"/>
              <a:t>Net zoals de gewone bewerkingen in de rekenkunde, hebben logische symbolen ook onderling hun prioriteit:</a:t>
            </a:r>
          </a:p>
          <a:p>
            <a:pPr marL="1371600" lvl="2" indent="-457200">
              <a:buFont typeface="+mj-lt"/>
              <a:buAutoNum type="arabicPeriod"/>
            </a:pPr>
            <a:r>
              <a:rPr lang="nl-BE" dirty="0">
                <a:sym typeface="Symbol" panose="05050102010706020507" pitchFamily="18" charset="2"/>
              </a:rPr>
              <a:t></a:t>
            </a:r>
          </a:p>
          <a:p>
            <a:pPr marL="1371600" lvl="2" indent="-457200">
              <a:buFont typeface="+mj-lt"/>
              <a:buAutoNum type="arabicPeriod"/>
            </a:pPr>
            <a:r>
              <a:rPr lang="nl-BE" dirty="0">
                <a:sym typeface="Symbol" panose="05050102010706020507" pitchFamily="18" charset="2"/>
              </a:rPr>
              <a:t>   </a:t>
            </a:r>
          </a:p>
          <a:p>
            <a:pPr marL="1371600" lvl="2" indent="-457200">
              <a:buFont typeface="+mj-lt"/>
              <a:buAutoNum type="arabicPeriod"/>
            </a:pPr>
            <a:r>
              <a:rPr lang="nl-BE" dirty="0">
                <a:sym typeface="Symbol" panose="05050102010706020507" pitchFamily="18" charset="2"/>
              </a:rPr>
              <a:t></a:t>
            </a:r>
          </a:p>
          <a:p>
            <a:pPr marL="1371600" lvl="2" indent="-457200">
              <a:buFont typeface="+mj-lt"/>
              <a:buAutoNum type="arabicPeriod"/>
            </a:pPr>
            <a:r>
              <a:rPr lang="nl-BE" dirty="0">
                <a:sym typeface="Symbol" panose="05050102010706020507" pitchFamily="18" charset="2"/>
              </a:rPr>
              <a:t> </a:t>
            </a:r>
            <a:endParaRPr lang="nl-BE" b="1" dirty="0">
              <a:sym typeface="Symbol" panose="05050102010706020507" pitchFamily="18" charset="2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nl-BE" dirty="0">
                <a:sym typeface="Wingdings" panose="05000000000000000000" pitchFamily="2" charset="2"/>
              </a:rPr>
              <a:t></a:t>
            </a:r>
          </a:p>
          <a:p>
            <a:pPr lvl="1">
              <a:buFont typeface="Calibri" panose="020F0502020204030204" pitchFamily="34" charset="0"/>
              <a:buChar char="!"/>
            </a:pPr>
            <a:r>
              <a:rPr lang="nl-BE" dirty="0">
                <a:sym typeface="Symbol" panose="05050102010706020507" pitchFamily="18" charset="2"/>
              </a:rPr>
              <a:t>a  b kunnen we dus lezen als (a)  b en niet als (a  b)</a:t>
            </a:r>
          </a:p>
          <a:p>
            <a:r>
              <a:rPr lang="nl-BE" dirty="0">
                <a:sym typeface="Wingdings" panose="05000000000000000000" pitchFamily="2" charset="2"/>
              </a:rPr>
              <a:t>Opgepast, de volgorde van deze prioriteiten in een programmeertaal kunnen afwijken !!!</a:t>
            </a:r>
          </a:p>
          <a:p>
            <a:endParaRPr lang="nl-BE" dirty="0">
              <a:sym typeface="Wingdings" panose="05000000000000000000" pitchFamily="2" charset="2"/>
            </a:endParaRPr>
          </a:p>
          <a:p>
            <a:endParaRPr lang="nl-BE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115840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8BF60F7-15FC-45E3-8604-D310A778D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59" b="2125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811774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 err="1"/>
              <a:t>Waarheidstabellen</a:t>
            </a:r>
            <a:endParaRPr lang="en-US" sz="4800" b="1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841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A9E8-96EB-4A4B-AEE9-AC419D1B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68" y="0"/>
            <a:ext cx="10515600" cy="794204"/>
          </a:xfrm>
        </p:spPr>
        <p:txBody>
          <a:bodyPr/>
          <a:lstStyle/>
          <a:p>
            <a:r>
              <a:rPr lang="nl-BE" dirty="0"/>
              <a:t>Waarheidstabellen : 	</a:t>
            </a:r>
            <a:r>
              <a:rPr lang="nl-BE" b="1" dirty="0">
                <a:sym typeface="Symbol" panose="05050102010706020507" pitchFamily="18" charset="2"/>
              </a:rPr>
              <a:t>  -</a:t>
            </a:r>
            <a:r>
              <a:rPr lang="nl-BE" dirty="0"/>
              <a:t>	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D7048-5B8A-43CB-8FDC-E9416135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067" y="794204"/>
            <a:ext cx="11363865" cy="5830883"/>
          </a:xfrm>
        </p:spPr>
        <p:txBody>
          <a:bodyPr>
            <a:normAutofit/>
          </a:bodyPr>
          <a:lstStyle/>
          <a:p>
            <a:r>
              <a:rPr lang="nl-BE" dirty="0"/>
              <a:t>De meest eenvoudige logische bewerking is AND.</a:t>
            </a:r>
          </a:p>
          <a:p>
            <a:pPr lvl="1"/>
            <a:r>
              <a:rPr lang="nl-BE" dirty="0"/>
              <a:t>Bij AND moeten beide premisses waar zijn</a:t>
            </a:r>
          </a:p>
          <a:p>
            <a:pPr lvl="1"/>
            <a:r>
              <a:rPr lang="nl-BE" dirty="0"/>
              <a:t>Dat heeft tot gevolg dat als er 1 onwaar is, is de uitspraak per definitie onwaar.</a:t>
            </a:r>
          </a:p>
          <a:p>
            <a:pPr lvl="2"/>
            <a:r>
              <a:rPr lang="nl-BE" dirty="0"/>
              <a:t>Bijvoorbeeld : Als het regent en koud is, blijf ik binnen. Als het niet regent, dan is de uitspraak ‘blijf ik binnen’ niet waar, ongeacht of het koud is</a:t>
            </a:r>
          </a:p>
          <a:p>
            <a:r>
              <a:rPr lang="nl-BE" dirty="0"/>
              <a:t>Bijgevolg kunnen we een tabel opstellen van de resultaten van een logische bewering.</a:t>
            </a:r>
          </a:p>
          <a:p>
            <a:pPr lvl="1"/>
            <a:r>
              <a:rPr lang="nl-BE" dirty="0"/>
              <a:t>We weten dat 1 waar is en 0 onwaar.</a:t>
            </a:r>
          </a:p>
          <a:p>
            <a:pPr lvl="1"/>
            <a:endParaRPr lang="nl-BE" dirty="0"/>
          </a:p>
          <a:p>
            <a:pPr lvl="1"/>
            <a:endParaRPr lang="nl-BE" dirty="0"/>
          </a:p>
          <a:p>
            <a:pPr marL="457200" lvl="1" indent="0">
              <a:buNone/>
            </a:pPr>
            <a:endParaRPr lang="nl-BE" dirty="0"/>
          </a:p>
          <a:p>
            <a:pPr lvl="1"/>
            <a:endParaRPr lang="nl-BE" dirty="0"/>
          </a:p>
          <a:p>
            <a:pPr lvl="1"/>
            <a:endParaRPr lang="nl-BE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283A374-C85C-CF1B-D3EE-4F2810F6C9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9236419"/>
              </p:ext>
            </p:extLst>
          </p:nvPr>
        </p:nvGraphicFramePr>
        <p:xfrm>
          <a:off x="1619046" y="4033137"/>
          <a:ext cx="2815302" cy="1854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938434">
                  <a:extLst>
                    <a:ext uri="{9D8B030D-6E8A-4147-A177-3AD203B41FA5}">
                      <a16:colId xmlns:a16="http://schemas.microsoft.com/office/drawing/2014/main" val="1460102865"/>
                    </a:ext>
                  </a:extLst>
                </a:gridCol>
                <a:gridCol w="917597">
                  <a:extLst>
                    <a:ext uri="{9D8B030D-6E8A-4147-A177-3AD203B41FA5}">
                      <a16:colId xmlns:a16="http://schemas.microsoft.com/office/drawing/2014/main" val="842578538"/>
                    </a:ext>
                  </a:extLst>
                </a:gridCol>
                <a:gridCol w="959271">
                  <a:extLst>
                    <a:ext uri="{9D8B030D-6E8A-4147-A177-3AD203B41FA5}">
                      <a16:colId xmlns:a16="http://schemas.microsoft.com/office/drawing/2014/main" val="3273496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 </a:t>
                      </a:r>
                      <a:r>
                        <a:rPr lang="nl-BE" b="1" dirty="0">
                          <a:sym typeface="Symbol" panose="05050102010706020507" pitchFamily="18" charset="2"/>
                        </a:rPr>
                        <a:t></a:t>
                      </a:r>
                      <a:r>
                        <a:rPr lang="en-US" dirty="0"/>
                        <a:t> Q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547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8400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834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169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9842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0251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A9E8-96EB-4A4B-AEE9-AC419D1B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68" y="0"/>
            <a:ext cx="10637390" cy="794204"/>
          </a:xfrm>
        </p:spPr>
        <p:txBody>
          <a:bodyPr>
            <a:normAutofit/>
          </a:bodyPr>
          <a:lstStyle/>
          <a:p>
            <a:r>
              <a:rPr lang="nl-BE" dirty="0"/>
              <a:t>Waarheidstabellen: 	</a:t>
            </a:r>
            <a:r>
              <a:rPr lang="nl-BE" sz="4800" b="1" dirty="0">
                <a:sym typeface="Symbol" panose="05050102010706020507" pitchFamily="18" charset="2"/>
              </a:rPr>
              <a:t></a:t>
            </a:r>
            <a:r>
              <a:rPr lang="nl-BE" dirty="0"/>
              <a:t> - 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D7048-5B8A-43CB-8FDC-E9416135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067" y="904568"/>
            <a:ext cx="11363865" cy="5720519"/>
          </a:xfrm>
        </p:spPr>
        <p:txBody>
          <a:bodyPr>
            <a:normAutofit/>
          </a:bodyPr>
          <a:lstStyle/>
          <a:p>
            <a:r>
              <a:rPr lang="nl-BE" dirty="0"/>
              <a:t>We kennen 2 soorten van OR (of)</a:t>
            </a:r>
          </a:p>
          <a:p>
            <a:pPr lvl="1"/>
            <a:r>
              <a:rPr lang="nl-BE" dirty="0"/>
              <a:t>Inclusieve OR:</a:t>
            </a:r>
          </a:p>
          <a:p>
            <a:pPr lvl="2"/>
            <a:r>
              <a:rPr lang="nl-BE" dirty="0"/>
              <a:t>De ene mogelijkheid of de andere of beide</a:t>
            </a:r>
          </a:p>
          <a:p>
            <a:pPr lvl="2"/>
            <a:r>
              <a:rPr lang="nl-BE" dirty="0"/>
              <a:t>Bijvoorbeeld : Heb reeds gegeten? Wil je een sandwich of een pistolet? Je kan de een of de andere nemen, maar ook beide. Alles is positief, tenzij je niets wil eten.</a:t>
            </a:r>
          </a:p>
          <a:p>
            <a:pPr lvl="1"/>
            <a:r>
              <a:rPr lang="nl-BE" dirty="0"/>
              <a:t>Exclusieve OR:</a:t>
            </a:r>
          </a:p>
          <a:p>
            <a:pPr lvl="2"/>
            <a:r>
              <a:rPr lang="nl-BE" dirty="0"/>
              <a:t>De een of de andere, maar niet beide</a:t>
            </a:r>
          </a:p>
          <a:p>
            <a:pPr lvl="2"/>
            <a:r>
              <a:rPr lang="nl-BE" dirty="0"/>
              <a:t>Bijvoorbeeld : Je hebt gewonnen, hier is je prijs! Wil je een Smartphone of een Laptop?</a:t>
            </a:r>
          </a:p>
          <a:p>
            <a:pPr lvl="1"/>
            <a:r>
              <a:rPr lang="nl-BE" dirty="0"/>
              <a:t>In de logica stelt </a:t>
            </a:r>
            <a:r>
              <a:rPr lang="nl-BE" sz="2400" b="1" dirty="0">
                <a:sym typeface="Symbol" panose="05050102010706020507" pitchFamily="18" charset="2"/>
              </a:rPr>
              <a:t> </a:t>
            </a:r>
            <a:r>
              <a:rPr lang="nl-BE" sz="2400" dirty="0">
                <a:sym typeface="Symbol" panose="05050102010706020507" pitchFamily="18" charset="2"/>
              </a:rPr>
              <a:t>de inclusieve OR voor.</a:t>
            </a:r>
          </a:p>
          <a:p>
            <a:pPr lvl="1"/>
            <a:r>
              <a:rPr lang="nl-BE" dirty="0"/>
              <a:t>We kunnen volgende tabel besluiten:</a:t>
            </a:r>
          </a:p>
          <a:p>
            <a:pPr marL="457200" lvl="1" indent="0">
              <a:buNone/>
            </a:pPr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B245248-66AD-1727-06BB-2CD9715BAF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5243803"/>
              </p:ext>
            </p:extLst>
          </p:nvPr>
        </p:nvGraphicFramePr>
        <p:xfrm>
          <a:off x="1717368" y="4672565"/>
          <a:ext cx="2598993" cy="1854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866331">
                  <a:extLst>
                    <a:ext uri="{9D8B030D-6E8A-4147-A177-3AD203B41FA5}">
                      <a16:colId xmlns:a16="http://schemas.microsoft.com/office/drawing/2014/main" val="114515121"/>
                    </a:ext>
                  </a:extLst>
                </a:gridCol>
                <a:gridCol w="866331">
                  <a:extLst>
                    <a:ext uri="{9D8B030D-6E8A-4147-A177-3AD203B41FA5}">
                      <a16:colId xmlns:a16="http://schemas.microsoft.com/office/drawing/2014/main" val="2687398289"/>
                    </a:ext>
                  </a:extLst>
                </a:gridCol>
                <a:gridCol w="866331">
                  <a:extLst>
                    <a:ext uri="{9D8B030D-6E8A-4147-A177-3AD203B41FA5}">
                      <a16:colId xmlns:a16="http://schemas.microsoft.com/office/drawing/2014/main" val="10542349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 </a:t>
                      </a:r>
                      <a:r>
                        <a:rPr lang="nl-BE" sz="1800" b="1" dirty="0">
                          <a:sym typeface="Symbol" panose="05050102010706020507" pitchFamily="18" charset="2"/>
                        </a:rPr>
                        <a:t></a:t>
                      </a:r>
                      <a:r>
                        <a:rPr lang="en-US" dirty="0"/>
                        <a:t> Q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243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163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772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4168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598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622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A9E8-96EB-4A4B-AEE9-AC419D1B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68" y="0"/>
            <a:ext cx="10515600" cy="794204"/>
          </a:xfrm>
        </p:spPr>
        <p:txBody>
          <a:bodyPr/>
          <a:lstStyle/>
          <a:p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D7048-5B8A-43CB-8FDC-E9416135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067" y="794204"/>
            <a:ext cx="11363865" cy="5830883"/>
          </a:xfrm>
        </p:spPr>
        <p:txBody>
          <a:bodyPr>
            <a:normAutofit/>
          </a:bodyPr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718733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: Shape 5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nl-BE" sz="4000"/>
              <a:t>Labo</a:t>
            </a:r>
          </a:p>
        </p:txBody>
      </p:sp>
      <p:cxnSp>
        <p:nvCxnSpPr>
          <p:cNvPr id="69" name="Straight Arrow Connector 5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endParaRPr lang="nl-BE" sz="1700" dirty="0"/>
          </a:p>
        </p:txBody>
      </p:sp>
    </p:spTree>
    <p:extLst>
      <p:ext uri="{BB962C8B-B14F-4D97-AF65-F5344CB8AC3E}">
        <p14:creationId xmlns:p14="http://schemas.microsoft.com/office/powerpoint/2010/main" val="4175821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A9E8-96EB-4A4B-AEE9-AC419D1B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67" y="0"/>
            <a:ext cx="11363865" cy="794204"/>
          </a:xfrm>
        </p:spPr>
        <p:txBody>
          <a:bodyPr/>
          <a:lstStyle/>
          <a:p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D7048-5B8A-43CB-8FDC-E9416135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067" y="1111624"/>
            <a:ext cx="11363865" cy="5513463"/>
          </a:xfrm>
        </p:spPr>
        <p:txBody>
          <a:bodyPr>
            <a:normAutofit/>
          </a:bodyPr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67782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92E8C3-4F56-4FE1-C7B7-195B5A701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Logica is al zeer oud, reeds rond 350 VC schreef Aristoteles 6 boeken over logica, die we nu kennen als de Organon</a:t>
            </a:r>
          </a:p>
          <a:p>
            <a:pPr lvl="1"/>
            <a:r>
              <a:rPr lang="nl-BE" dirty="0"/>
              <a:t>Dit werk is een verzameling van regels die kunnen gebruikt worden om ‘correcte’ conclusies te trekken</a:t>
            </a:r>
          </a:p>
          <a:p>
            <a:pPr lvl="1"/>
            <a:r>
              <a:rPr lang="nl-BE" dirty="0"/>
              <a:t>Een voorbeeld van deze regels is:</a:t>
            </a:r>
          </a:p>
          <a:p>
            <a:pPr lvl="2"/>
            <a:r>
              <a:rPr lang="nl-BE" dirty="0"/>
              <a:t>Alle K zijn L</a:t>
            </a:r>
          </a:p>
          <a:p>
            <a:pPr lvl="2"/>
            <a:r>
              <a:rPr lang="nl-BE" dirty="0"/>
              <a:t>Alle L zijn M</a:t>
            </a:r>
          </a:p>
          <a:p>
            <a:pPr lvl="2"/>
            <a:r>
              <a:rPr lang="nl-BE" dirty="0"/>
              <a:t>=&gt; Alle K zijn M</a:t>
            </a:r>
          </a:p>
          <a:p>
            <a:pPr lvl="1"/>
            <a:r>
              <a:rPr lang="nl-BE" dirty="0"/>
              <a:t>We moeten opletten met deze regels:</a:t>
            </a:r>
          </a:p>
          <a:p>
            <a:pPr lvl="2"/>
            <a:r>
              <a:rPr lang="nl-BE" dirty="0"/>
              <a:t>Alle K zijn L</a:t>
            </a:r>
          </a:p>
          <a:p>
            <a:pPr lvl="2"/>
            <a:r>
              <a:rPr lang="nl-BE" dirty="0"/>
              <a:t>Er zijn L die M zijn</a:t>
            </a:r>
          </a:p>
          <a:p>
            <a:pPr lvl="2"/>
            <a:r>
              <a:rPr lang="nl-BE" dirty="0"/>
              <a:t>=&gt; Er zijn K die M zijn</a:t>
            </a:r>
          </a:p>
          <a:p>
            <a:pPr lvl="1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071"/>
            <a:ext cx="10515600" cy="669699"/>
          </a:xfrm>
        </p:spPr>
        <p:txBody>
          <a:bodyPr>
            <a:normAutofit fontScale="90000"/>
          </a:bodyPr>
          <a:lstStyle/>
          <a:p>
            <a:r>
              <a:rPr lang="nl-BE" dirty="0"/>
              <a:t>Wat is logica ?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558618D-4A0B-335F-31BD-BFF24B34F2D8}"/>
              </a:ext>
            </a:extLst>
          </p:cNvPr>
          <p:cNvSpPr txBox="1">
            <a:spLocks/>
          </p:cNvSpPr>
          <p:nvPr/>
        </p:nvSpPr>
        <p:spPr>
          <a:xfrm>
            <a:off x="5378822" y="3301413"/>
            <a:ext cx="5827059" cy="1127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nl-BE" dirty="0"/>
              <a:t>Alle Vlamingen zijn Belgen</a:t>
            </a:r>
          </a:p>
          <a:p>
            <a:pPr lvl="2"/>
            <a:r>
              <a:rPr lang="nl-BE" dirty="0"/>
              <a:t>Alle Belgen zijn Europeanen</a:t>
            </a:r>
          </a:p>
          <a:p>
            <a:pPr lvl="2"/>
            <a:r>
              <a:rPr lang="nl-BE" dirty="0"/>
              <a:t>=&gt; Alle Vlamingen zijn Europeanen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99B975B3-C15E-7DD1-23D3-B65CD43F0F4D}"/>
              </a:ext>
            </a:extLst>
          </p:cNvPr>
          <p:cNvSpPr txBox="1">
            <a:spLocks/>
          </p:cNvSpPr>
          <p:nvPr/>
        </p:nvSpPr>
        <p:spPr>
          <a:xfrm>
            <a:off x="5378822" y="4739188"/>
            <a:ext cx="5827059" cy="1127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nl-BE" dirty="0"/>
              <a:t>Alle Vlamingen zijn Belgen</a:t>
            </a:r>
          </a:p>
          <a:p>
            <a:pPr lvl="2"/>
            <a:r>
              <a:rPr lang="nl-BE" dirty="0"/>
              <a:t>Er zijn Belgen die Waals zijn</a:t>
            </a:r>
          </a:p>
          <a:p>
            <a:pPr lvl="2"/>
            <a:r>
              <a:rPr lang="nl-BE" dirty="0"/>
              <a:t>=&gt; Er zijn Vlamingen die Waals zijn</a:t>
            </a:r>
          </a:p>
        </p:txBody>
      </p:sp>
    </p:spTree>
    <p:extLst>
      <p:ext uri="{BB962C8B-B14F-4D97-AF65-F5344CB8AC3E}">
        <p14:creationId xmlns:p14="http://schemas.microsoft.com/office/powerpoint/2010/main" val="574620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Oval 48">
            <a:extLst>
              <a:ext uri="{FF2B5EF4-FFF2-40B4-BE49-F238E27FC236}">
                <a16:creationId xmlns:a16="http://schemas.microsoft.com/office/drawing/2014/main" id="{750BD02C-EC38-6377-1106-723F95D1C9AD}"/>
              </a:ext>
            </a:extLst>
          </p:cNvPr>
          <p:cNvSpPr/>
          <p:nvPr/>
        </p:nvSpPr>
        <p:spPr>
          <a:xfrm>
            <a:off x="9070271" y="1122477"/>
            <a:ext cx="1380564" cy="1174376"/>
          </a:xfrm>
          <a:prstGeom prst="ellipse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84"/>
            <a:ext cx="10515600" cy="794204"/>
          </a:xfrm>
        </p:spPr>
        <p:txBody>
          <a:bodyPr/>
          <a:lstStyle/>
          <a:p>
            <a:r>
              <a:rPr lang="nl-BE" dirty="0"/>
              <a:t>Venndiagram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275"/>
            <a:ext cx="7499555" cy="5310619"/>
          </a:xfrm>
        </p:spPr>
        <p:txBody>
          <a:bodyPr/>
          <a:lstStyle/>
          <a:p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FB57F2-D69B-9DC8-16C8-F2BA97FB1DBE}"/>
              </a:ext>
            </a:extLst>
          </p:cNvPr>
          <p:cNvSpPr txBox="1"/>
          <p:nvPr/>
        </p:nvSpPr>
        <p:spPr>
          <a:xfrm>
            <a:off x="3611887" y="3875951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endParaRPr lang="en-IE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7BFC1F4-7F19-90A3-10C1-A679B59311CC}"/>
              </a:ext>
            </a:extLst>
          </p:cNvPr>
          <p:cNvSpPr/>
          <p:nvPr/>
        </p:nvSpPr>
        <p:spPr>
          <a:xfrm>
            <a:off x="3793433" y="4018243"/>
            <a:ext cx="1380564" cy="117437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3C3111-F12F-7993-1EED-52967953F883}"/>
              </a:ext>
            </a:extLst>
          </p:cNvPr>
          <p:cNvSpPr/>
          <p:nvPr/>
        </p:nvSpPr>
        <p:spPr>
          <a:xfrm>
            <a:off x="3458378" y="3803303"/>
            <a:ext cx="3033192" cy="216495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904726A-4A68-98AC-B529-9073AC6E0DD1}"/>
              </a:ext>
            </a:extLst>
          </p:cNvPr>
          <p:cNvSpPr/>
          <p:nvPr/>
        </p:nvSpPr>
        <p:spPr>
          <a:xfrm>
            <a:off x="4771206" y="4018243"/>
            <a:ext cx="1380564" cy="117437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9BA8C83-84D6-98CE-C446-769D67CA4897}"/>
              </a:ext>
            </a:extLst>
          </p:cNvPr>
          <p:cNvSpPr/>
          <p:nvPr/>
        </p:nvSpPr>
        <p:spPr>
          <a:xfrm>
            <a:off x="4274501" y="4623840"/>
            <a:ext cx="1380564" cy="117437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AAA442-1770-3303-114B-74989BEE0D58}"/>
              </a:ext>
            </a:extLst>
          </p:cNvPr>
          <p:cNvSpPr txBox="1"/>
          <p:nvPr/>
        </p:nvSpPr>
        <p:spPr>
          <a:xfrm>
            <a:off x="5967545" y="3875951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endParaRPr lang="en-I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FEEEA2-46A5-0331-12F8-D226E68C1F2F}"/>
              </a:ext>
            </a:extLst>
          </p:cNvPr>
          <p:cNvSpPr txBox="1"/>
          <p:nvPr/>
        </p:nvSpPr>
        <p:spPr>
          <a:xfrm>
            <a:off x="4117887" y="5613550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endParaRPr lang="en-I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8B6809-0FDF-F161-C611-A1E16C64D434}"/>
              </a:ext>
            </a:extLst>
          </p:cNvPr>
          <p:cNvSpPr txBox="1"/>
          <p:nvPr/>
        </p:nvSpPr>
        <p:spPr>
          <a:xfrm>
            <a:off x="4604458" y="1187272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endParaRPr lang="en-IE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834B6FD-1ED3-68FB-FA81-D79534C0C16C}"/>
              </a:ext>
            </a:extLst>
          </p:cNvPr>
          <p:cNvSpPr/>
          <p:nvPr/>
        </p:nvSpPr>
        <p:spPr>
          <a:xfrm>
            <a:off x="4786004" y="1329564"/>
            <a:ext cx="1380564" cy="117437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32CF46C-254A-B4C4-9DB0-98F4BCA88AA3}"/>
              </a:ext>
            </a:extLst>
          </p:cNvPr>
          <p:cNvSpPr/>
          <p:nvPr/>
        </p:nvSpPr>
        <p:spPr>
          <a:xfrm>
            <a:off x="4450949" y="1114624"/>
            <a:ext cx="3033192" cy="216495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C3F9B23-CFD4-BA6A-45AF-320A1FCE56AB}"/>
              </a:ext>
            </a:extLst>
          </p:cNvPr>
          <p:cNvSpPr/>
          <p:nvPr/>
        </p:nvSpPr>
        <p:spPr>
          <a:xfrm>
            <a:off x="5763777" y="1329564"/>
            <a:ext cx="1380564" cy="117437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0E8C12B-0694-76E8-A4AA-D5BE48644E03}"/>
              </a:ext>
            </a:extLst>
          </p:cNvPr>
          <p:cNvSpPr/>
          <p:nvPr/>
        </p:nvSpPr>
        <p:spPr>
          <a:xfrm>
            <a:off x="5267072" y="1935161"/>
            <a:ext cx="1380564" cy="117437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5AFD565-EC84-3CEC-8366-E613E1E0EF4B}"/>
              </a:ext>
            </a:extLst>
          </p:cNvPr>
          <p:cNvSpPr txBox="1"/>
          <p:nvPr/>
        </p:nvSpPr>
        <p:spPr>
          <a:xfrm>
            <a:off x="6960116" y="1187272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endParaRPr lang="en-IE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0DDF87-627A-2406-5AD1-5853270E4436}"/>
              </a:ext>
            </a:extLst>
          </p:cNvPr>
          <p:cNvSpPr txBox="1"/>
          <p:nvPr/>
        </p:nvSpPr>
        <p:spPr>
          <a:xfrm>
            <a:off x="5110458" y="2924871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endParaRPr lang="en-IE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72350E1-9C0F-2EDC-636D-13F9E43EDB33}"/>
              </a:ext>
            </a:extLst>
          </p:cNvPr>
          <p:cNvSpPr txBox="1"/>
          <p:nvPr/>
        </p:nvSpPr>
        <p:spPr>
          <a:xfrm>
            <a:off x="8799904" y="3943328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endParaRPr lang="en-IE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0BC10B9-DCA2-B2C5-DC0F-6936D188034B}"/>
              </a:ext>
            </a:extLst>
          </p:cNvPr>
          <p:cNvSpPr/>
          <p:nvPr/>
        </p:nvSpPr>
        <p:spPr>
          <a:xfrm>
            <a:off x="8981450" y="4085620"/>
            <a:ext cx="1380564" cy="117437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6275D6F-27D3-512F-24A4-E77BCD97215D}"/>
              </a:ext>
            </a:extLst>
          </p:cNvPr>
          <p:cNvSpPr/>
          <p:nvPr/>
        </p:nvSpPr>
        <p:spPr>
          <a:xfrm>
            <a:off x="8646395" y="3870680"/>
            <a:ext cx="3033192" cy="216495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CEA5F15-26FA-05D5-E73A-1FEF3E8B7EE0}"/>
              </a:ext>
            </a:extLst>
          </p:cNvPr>
          <p:cNvSpPr/>
          <p:nvPr/>
        </p:nvSpPr>
        <p:spPr>
          <a:xfrm>
            <a:off x="9959223" y="4085620"/>
            <a:ext cx="1380564" cy="117437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51BEE32-1CB7-78CA-B9F5-CB9C2D0A2937}"/>
              </a:ext>
            </a:extLst>
          </p:cNvPr>
          <p:cNvSpPr/>
          <p:nvPr/>
        </p:nvSpPr>
        <p:spPr>
          <a:xfrm>
            <a:off x="9462518" y="4691217"/>
            <a:ext cx="1380564" cy="117437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6FFD195-0DFD-6C95-A3B3-A56905AADD53}"/>
              </a:ext>
            </a:extLst>
          </p:cNvPr>
          <p:cNvSpPr txBox="1"/>
          <p:nvPr/>
        </p:nvSpPr>
        <p:spPr>
          <a:xfrm>
            <a:off x="11155562" y="3943328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endParaRPr lang="en-IE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6B002A9-E265-10BA-26B3-4C0EAEE55A1D}"/>
              </a:ext>
            </a:extLst>
          </p:cNvPr>
          <p:cNvSpPr txBox="1"/>
          <p:nvPr/>
        </p:nvSpPr>
        <p:spPr>
          <a:xfrm>
            <a:off x="9305904" y="5680927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endParaRPr lang="en-IE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AF3EBF-B5BB-C126-93F9-3738127B59F7}"/>
              </a:ext>
            </a:extLst>
          </p:cNvPr>
          <p:cNvSpPr txBox="1"/>
          <p:nvPr/>
        </p:nvSpPr>
        <p:spPr>
          <a:xfrm>
            <a:off x="8900924" y="988109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endParaRPr lang="en-IE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57FFE3F-FB54-4FA4-FCE2-D2F5239ADC44}"/>
              </a:ext>
            </a:extLst>
          </p:cNvPr>
          <p:cNvSpPr/>
          <p:nvPr/>
        </p:nvSpPr>
        <p:spPr>
          <a:xfrm>
            <a:off x="10060243" y="1130401"/>
            <a:ext cx="1380564" cy="1174376"/>
          </a:xfrm>
          <a:prstGeom prst="ellipse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8B015CF-7CB1-40E7-85C7-6D8AC0D91FF9}"/>
              </a:ext>
            </a:extLst>
          </p:cNvPr>
          <p:cNvSpPr/>
          <p:nvPr/>
        </p:nvSpPr>
        <p:spPr>
          <a:xfrm>
            <a:off x="8747415" y="915461"/>
            <a:ext cx="3033192" cy="216495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E82A0F5-1733-3EE5-8569-FBBA67E155B3}"/>
              </a:ext>
            </a:extLst>
          </p:cNvPr>
          <p:cNvSpPr txBox="1"/>
          <p:nvPr/>
        </p:nvSpPr>
        <p:spPr>
          <a:xfrm>
            <a:off x="11256582" y="988109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endParaRPr lang="en-IE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16E88A0-6351-098A-FFC3-C5B3F2F41EFE}"/>
              </a:ext>
            </a:extLst>
          </p:cNvPr>
          <p:cNvSpPr txBox="1"/>
          <p:nvPr/>
        </p:nvSpPr>
        <p:spPr>
          <a:xfrm>
            <a:off x="9406924" y="2725708"/>
            <a:ext cx="31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endParaRPr lang="en-IE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F46B487-6BB0-3A88-C4F4-66B85650FD5C}"/>
              </a:ext>
            </a:extLst>
          </p:cNvPr>
          <p:cNvSpPr/>
          <p:nvPr/>
        </p:nvSpPr>
        <p:spPr>
          <a:xfrm>
            <a:off x="9563538" y="1735998"/>
            <a:ext cx="1380564" cy="117437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F4EB43D-F3D3-13D7-7A6E-A6D937015A13}"/>
              </a:ext>
            </a:extLst>
          </p:cNvPr>
          <p:cNvSpPr/>
          <p:nvPr/>
        </p:nvSpPr>
        <p:spPr>
          <a:xfrm>
            <a:off x="9072845" y="1130401"/>
            <a:ext cx="1380564" cy="1174376"/>
          </a:xfrm>
          <a:prstGeom prst="ellipse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00B00F6-7862-4B9A-09C7-FBC0A314A1B9}"/>
              </a:ext>
            </a:extLst>
          </p:cNvPr>
          <p:cNvSpPr/>
          <p:nvPr/>
        </p:nvSpPr>
        <p:spPr>
          <a:xfrm>
            <a:off x="9563538" y="1735065"/>
            <a:ext cx="1380564" cy="117437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F2CB7E0-5F40-C001-5F21-121E8B096737}"/>
              </a:ext>
            </a:extLst>
          </p:cNvPr>
          <p:cNvSpPr/>
          <p:nvPr/>
        </p:nvSpPr>
        <p:spPr>
          <a:xfrm>
            <a:off x="10064159" y="1127104"/>
            <a:ext cx="1380564" cy="117437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  <p:pic>
        <p:nvPicPr>
          <p:cNvPr id="51" name="Picture 50" descr="A diagram of a venn diagram&#10;&#10;Description automatically generated">
            <a:extLst>
              <a:ext uri="{FF2B5EF4-FFF2-40B4-BE49-F238E27FC236}">
                <a16:creationId xmlns:a16="http://schemas.microsoft.com/office/drawing/2014/main" id="{6AE24F5E-A5BC-7F32-375D-6276C87D1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537" y="1780668"/>
            <a:ext cx="3238500" cy="2476500"/>
          </a:xfrm>
          <a:prstGeom prst="rect">
            <a:avLst/>
          </a:prstGeom>
        </p:spPr>
      </p:pic>
      <p:sp>
        <p:nvSpPr>
          <p:cNvPr id="52" name="Oval 51">
            <a:extLst>
              <a:ext uri="{FF2B5EF4-FFF2-40B4-BE49-F238E27FC236}">
                <a16:creationId xmlns:a16="http://schemas.microsoft.com/office/drawing/2014/main" id="{6D2F9F56-AB39-4606-DDAB-38032DA145E2}"/>
              </a:ext>
            </a:extLst>
          </p:cNvPr>
          <p:cNvSpPr/>
          <p:nvPr/>
        </p:nvSpPr>
        <p:spPr>
          <a:xfrm>
            <a:off x="6735620" y="3972263"/>
            <a:ext cx="1380564" cy="1174376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 sz="1600" dirty="0"/>
          </a:p>
        </p:txBody>
      </p:sp>
    </p:spTree>
    <p:extLst>
      <p:ext uri="{BB962C8B-B14F-4D97-AF65-F5344CB8AC3E}">
        <p14:creationId xmlns:p14="http://schemas.microsoft.com/office/powerpoint/2010/main" val="576122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84"/>
            <a:ext cx="10515600" cy="794204"/>
          </a:xfrm>
        </p:spPr>
        <p:txBody>
          <a:bodyPr/>
          <a:lstStyle/>
          <a:p>
            <a:r>
              <a:rPr lang="nl-BE" dirty="0"/>
              <a:t>Formele logica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275"/>
            <a:ext cx="10869538" cy="5310619"/>
          </a:xfrm>
        </p:spPr>
        <p:txBody>
          <a:bodyPr/>
          <a:lstStyle/>
          <a:p>
            <a:r>
              <a:rPr lang="nl-BE" dirty="0"/>
              <a:t>Logica maakt gebruik van algemene redenatie wetten die we kunnen vertrouwen.</a:t>
            </a:r>
          </a:p>
          <a:p>
            <a:pPr lvl="1"/>
            <a:r>
              <a:rPr lang="nl-BE" dirty="0"/>
              <a:t>We maken gebruik van variabelen die we vervangen door concrete zaken</a:t>
            </a:r>
          </a:p>
          <a:p>
            <a:r>
              <a:rPr lang="nl-BE" dirty="0"/>
              <a:t>Later werden de oude logica regels stilaan beïnvloed te worden door wiskundige redeneringen.</a:t>
            </a:r>
          </a:p>
          <a:p>
            <a:pPr lvl="1"/>
            <a:r>
              <a:rPr lang="nl-BE" dirty="0"/>
              <a:t>George </a:t>
            </a:r>
            <a:r>
              <a:rPr lang="nl-BE" dirty="0" err="1"/>
              <a:t>Bool</a:t>
            </a:r>
            <a:r>
              <a:rPr lang="nl-BE" dirty="0"/>
              <a:t> </a:t>
            </a:r>
            <a:r>
              <a:rPr lang="nl-BE" sz="1600" dirty="0"/>
              <a:t>(19</a:t>
            </a:r>
            <a:r>
              <a:rPr lang="nl-BE" sz="1600" baseline="30000" dirty="0"/>
              <a:t>de</a:t>
            </a:r>
            <a:r>
              <a:rPr lang="nl-BE" sz="1600" dirty="0"/>
              <a:t> eeuw)</a:t>
            </a:r>
            <a:r>
              <a:rPr lang="nl-BE" dirty="0"/>
              <a:t> ontwierp de logica met enkel 2 waarden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nl-BE" dirty="0"/>
              <a:t>Waar 	en 	onwaar		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nl-BE" dirty="0" err="1"/>
              <a:t>true</a:t>
            </a:r>
            <a:r>
              <a:rPr lang="nl-BE" dirty="0"/>
              <a:t>  	or  	</a:t>
            </a:r>
            <a:r>
              <a:rPr lang="nl-BE" dirty="0" err="1"/>
              <a:t>false</a:t>
            </a:r>
            <a:endParaRPr lang="nl-BE" dirty="0"/>
          </a:p>
          <a:p>
            <a:pPr lvl="2">
              <a:buFont typeface="Wingdings" panose="05000000000000000000" pitchFamily="2" charset="2"/>
              <a:buChar char="Ø"/>
            </a:pPr>
            <a:r>
              <a:rPr lang="nl-BE" dirty="0"/>
              <a:t> 1	of	0</a:t>
            </a:r>
          </a:p>
          <a:p>
            <a:pPr lvl="1"/>
            <a:r>
              <a:rPr lang="nl-BE" dirty="0"/>
              <a:t>Gerhard </a:t>
            </a:r>
            <a:r>
              <a:rPr lang="nl-BE" dirty="0" err="1"/>
              <a:t>Gentzen</a:t>
            </a:r>
            <a:r>
              <a:rPr lang="nl-BE" dirty="0"/>
              <a:t> </a:t>
            </a:r>
            <a:r>
              <a:rPr lang="nl-BE" sz="1800" dirty="0"/>
              <a:t>(20</a:t>
            </a:r>
            <a:r>
              <a:rPr lang="nl-BE" sz="1800" baseline="30000" dirty="0"/>
              <a:t>ste</a:t>
            </a:r>
            <a:r>
              <a:rPr lang="nl-BE" sz="1800" dirty="0"/>
              <a:t> eeuw)</a:t>
            </a:r>
            <a:r>
              <a:rPr lang="nl-BE" dirty="0"/>
              <a:t> vond een logisch systeem uit die zeer nauw verbonden was met het mathematisch denken.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nl-BE" dirty="0"/>
              <a:t>Hij noemde zijn systeem Natuurlijke deductie</a:t>
            </a:r>
          </a:p>
        </p:txBody>
      </p:sp>
    </p:spTree>
    <p:extLst>
      <p:ext uri="{BB962C8B-B14F-4D97-AF65-F5344CB8AC3E}">
        <p14:creationId xmlns:p14="http://schemas.microsoft.com/office/powerpoint/2010/main" val="1985156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49D70-8C4A-F95A-5249-AEA201693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 in IT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4629D-42CD-D6B6-4D7F-3A2C40EFE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8532"/>
            <a:ext cx="10515600" cy="4829856"/>
          </a:xfrm>
        </p:spPr>
        <p:txBody>
          <a:bodyPr/>
          <a:lstStyle/>
          <a:p>
            <a:r>
              <a:rPr lang="nl-BE" dirty="0"/>
              <a:t>Informatica vereist nog meer gedetailleerde regels als in de wiskundige logica.</a:t>
            </a:r>
          </a:p>
          <a:p>
            <a:pPr lvl="1"/>
            <a:r>
              <a:rPr lang="nl-BE" dirty="0"/>
              <a:t>Wiskundigen onder elkaar behoren niet alle kleine details van een situatie mee te delen om tot een juiste conclusie te komen. Sommige dingen zijn zo evident, zodat iedereen ze verstaat.</a:t>
            </a:r>
          </a:p>
          <a:p>
            <a:pPr lvl="1"/>
            <a:r>
              <a:rPr lang="nl-BE" dirty="0"/>
              <a:t>Een computer vereist een zeer gedetailleerd stappenplan om tot de juiste conclusie of actie uit te voeren.</a:t>
            </a:r>
          </a:p>
          <a:p>
            <a:pPr lvl="1"/>
            <a:r>
              <a:rPr lang="nl-BE" dirty="0"/>
              <a:t>Als een algoritme bepaalde parameters overslaat of delen van evidente logica skipt, zal dit resulteren in een error of nog erger, een compleet verkeerd resultaat.</a:t>
            </a:r>
          </a:p>
          <a:p>
            <a:pPr lvl="1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29343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8BF60F7-15FC-45E3-8604-D310A778D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54" b="1835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 err="1"/>
              <a:t>Deductie</a:t>
            </a:r>
            <a:endParaRPr lang="en-US" sz="4800" b="1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6931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84"/>
            <a:ext cx="10515600" cy="794204"/>
          </a:xfrm>
        </p:spPr>
        <p:txBody>
          <a:bodyPr/>
          <a:lstStyle/>
          <a:p>
            <a:r>
              <a:rPr lang="nl-BE" dirty="0"/>
              <a:t>Deductief redeneren	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7458"/>
            <a:ext cx="10869538" cy="5171657"/>
          </a:xfrm>
        </p:spPr>
        <p:txBody>
          <a:bodyPr/>
          <a:lstStyle/>
          <a:p>
            <a:r>
              <a:rPr lang="nl-BE" dirty="0"/>
              <a:t>We gebruiken algemene principes (</a:t>
            </a:r>
            <a:r>
              <a:rPr lang="nl-BE" b="1" u="sng" dirty="0"/>
              <a:t>premissen</a:t>
            </a:r>
            <a:r>
              <a:rPr lang="nl-BE" dirty="0"/>
              <a:t>) om specifieke conclusies te trekken.</a:t>
            </a:r>
          </a:p>
          <a:p>
            <a:r>
              <a:rPr lang="nl-BE" dirty="0"/>
              <a:t>Bij deductie gebruiken we premissen die voor waar worden aangenomen en de </a:t>
            </a:r>
            <a:r>
              <a:rPr lang="nl-BE" b="1" dirty="0"/>
              <a:t>conclusie</a:t>
            </a:r>
            <a:r>
              <a:rPr lang="nl-BE" dirty="0"/>
              <a:t> is de bewering die hiervan wordt afgeleid.</a:t>
            </a:r>
          </a:p>
          <a:p>
            <a:r>
              <a:rPr lang="nl-BE" dirty="0"/>
              <a:t>De </a:t>
            </a:r>
            <a:r>
              <a:rPr lang="nl-BE" b="1" dirty="0"/>
              <a:t>geldigheid</a:t>
            </a:r>
            <a:r>
              <a:rPr lang="nl-BE" dirty="0"/>
              <a:t> van deze premissen verzekert de waarheid van de </a:t>
            </a:r>
            <a:r>
              <a:rPr lang="nl-BE" b="1" dirty="0"/>
              <a:t>conclusie</a:t>
            </a:r>
            <a:r>
              <a:rPr lang="nl-BE" dirty="0"/>
              <a:t>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nl-BE" sz="1800" dirty="0"/>
              <a:t>Premisse :	Alle bloemen zijn planten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nl-BE" sz="1800" dirty="0"/>
              <a:t>Premisse : 	Een narcis is een bloem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nl-BE" sz="1800" dirty="0"/>
              <a:t>Conclusie : 	Een narcis is een plant</a:t>
            </a:r>
          </a:p>
          <a:p>
            <a:r>
              <a:rPr lang="nl-BE" dirty="0"/>
              <a:t>We verdelen het deductief redeneren in enkele sub categorieën</a:t>
            </a:r>
          </a:p>
        </p:txBody>
      </p:sp>
    </p:spTree>
    <p:extLst>
      <p:ext uri="{BB962C8B-B14F-4D97-AF65-F5344CB8AC3E}">
        <p14:creationId xmlns:p14="http://schemas.microsoft.com/office/powerpoint/2010/main" val="272975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84"/>
            <a:ext cx="10515600" cy="794204"/>
          </a:xfrm>
        </p:spPr>
        <p:txBody>
          <a:bodyPr/>
          <a:lstStyle/>
          <a:p>
            <a:r>
              <a:rPr lang="nl-BE" dirty="0"/>
              <a:t>Soorten deductief redeneren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1228"/>
            <a:ext cx="10869538" cy="5187888"/>
          </a:xfrm>
        </p:spPr>
        <p:txBody>
          <a:bodyPr/>
          <a:lstStyle/>
          <a:p>
            <a:r>
              <a:rPr lang="nl-BE" dirty="0"/>
              <a:t>Syllogisme:</a:t>
            </a:r>
          </a:p>
          <a:p>
            <a:pPr lvl="1"/>
            <a:r>
              <a:rPr lang="nl-BE" dirty="0"/>
              <a:t>Bij syllogisme wordt een conclusie getrokken uit 2 </a:t>
            </a:r>
            <a:r>
              <a:rPr lang="nl-BE" dirty="0" err="1"/>
              <a:t>permissen</a:t>
            </a:r>
            <a:r>
              <a:rPr lang="nl-BE" dirty="0"/>
              <a:t>:</a:t>
            </a:r>
          </a:p>
          <a:p>
            <a:pPr lvl="2"/>
            <a:r>
              <a:rPr lang="nl-BE" dirty="0" err="1"/>
              <a:t>Permisse</a:t>
            </a:r>
            <a:r>
              <a:rPr lang="nl-BE" dirty="0"/>
              <a:t> 1: 	Alle zoogdieren zijn sterfelijk </a:t>
            </a:r>
          </a:p>
          <a:p>
            <a:pPr lvl="2"/>
            <a:r>
              <a:rPr lang="nl-BE" dirty="0" err="1"/>
              <a:t>Permisse</a:t>
            </a:r>
            <a:r>
              <a:rPr lang="nl-BE" dirty="0"/>
              <a:t> 2:	Mijn kat is een zoogdier</a:t>
            </a:r>
          </a:p>
          <a:p>
            <a:pPr lvl="2"/>
            <a:r>
              <a:rPr lang="nl-BE" dirty="0"/>
              <a:t>Conclusie	Mijn kat is sterfelijk</a:t>
            </a:r>
          </a:p>
          <a:p>
            <a:r>
              <a:rPr lang="nl-BE" dirty="0"/>
              <a:t>Modus </a:t>
            </a:r>
            <a:r>
              <a:rPr lang="nl-BE" dirty="0" err="1"/>
              <a:t>ponens</a:t>
            </a:r>
            <a:endParaRPr lang="nl-BE" dirty="0"/>
          </a:p>
          <a:p>
            <a:pPr lvl="1"/>
            <a:r>
              <a:rPr lang="nl-BE" dirty="0"/>
              <a:t>Bij een modus </a:t>
            </a:r>
            <a:r>
              <a:rPr lang="nl-BE" dirty="0" err="1"/>
              <a:t>ponens</a:t>
            </a:r>
            <a:r>
              <a:rPr lang="nl-BE" dirty="0"/>
              <a:t> wordt een voorwaardelijke verklaring bevestigd door een </a:t>
            </a:r>
            <a:r>
              <a:rPr lang="nl-BE" dirty="0" err="1"/>
              <a:t>anticident</a:t>
            </a:r>
            <a:endParaRPr lang="nl-BE" dirty="0"/>
          </a:p>
          <a:p>
            <a:pPr lvl="2"/>
            <a:r>
              <a:rPr lang="nl-BE" dirty="0" err="1"/>
              <a:t>Permisse</a:t>
            </a:r>
            <a:r>
              <a:rPr lang="nl-BE" dirty="0"/>
              <a:t> 1:	Als het vriest zijn de straten glad.</a:t>
            </a:r>
          </a:p>
          <a:p>
            <a:pPr lvl="2"/>
            <a:r>
              <a:rPr lang="nl-BE" dirty="0" err="1"/>
              <a:t>Permisse</a:t>
            </a:r>
            <a:r>
              <a:rPr lang="nl-BE" dirty="0"/>
              <a:t> 2: 	Het vriest.</a:t>
            </a:r>
          </a:p>
          <a:p>
            <a:pPr lvl="2"/>
            <a:r>
              <a:rPr lang="nl-BE" dirty="0"/>
              <a:t>Conclusie :	De straten zijn glad.</a:t>
            </a:r>
          </a:p>
          <a:p>
            <a:pPr lvl="2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82434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884"/>
            <a:ext cx="10515600" cy="794204"/>
          </a:xfrm>
        </p:spPr>
        <p:txBody>
          <a:bodyPr/>
          <a:lstStyle/>
          <a:p>
            <a:r>
              <a:rPr lang="nl-BE" dirty="0"/>
              <a:t>Soorten deductief redeneren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E8727-2CC2-49C7-8212-F833BF0B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275"/>
            <a:ext cx="10869538" cy="5310619"/>
          </a:xfrm>
        </p:spPr>
        <p:txBody>
          <a:bodyPr/>
          <a:lstStyle/>
          <a:p>
            <a:r>
              <a:rPr lang="nl-BE" dirty="0"/>
              <a:t>Modus </a:t>
            </a:r>
            <a:r>
              <a:rPr lang="nl-BE" dirty="0" err="1"/>
              <a:t>tollens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Bij modus </a:t>
            </a:r>
            <a:r>
              <a:rPr lang="nl-BE" dirty="0" err="1"/>
              <a:t>tollens</a:t>
            </a:r>
            <a:r>
              <a:rPr lang="nl-BE" dirty="0"/>
              <a:t> wordt het antecedent ontkend en wordt vervolgens de conclusie weerlegd</a:t>
            </a:r>
          </a:p>
          <a:p>
            <a:pPr lvl="2"/>
            <a:r>
              <a:rPr lang="nl-BE" dirty="0" err="1"/>
              <a:t>Permisse</a:t>
            </a:r>
            <a:r>
              <a:rPr lang="nl-BE" dirty="0"/>
              <a:t> 1: 	Als het regent, zijn de daken nat</a:t>
            </a:r>
          </a:p>
          <a:p>
            <a:pPr lvl="2"/>
            <a:r>
              <a:rPr lang="nl-BE" dirty="0" err="1"/>
              <a:t>Permisse</a:t>
            </a:r>
            <a:r>
              <a:rPr lang="nl-BE" dirty="0"/>
              <a:t> 2: 	De daken zijn niet nat</a:t>
            </a:r>
          </a:p>
          <a:p>
            <a:pPr lvl="2"/>
            <a:r>
              <a:rPr lang="nl-BE" dirty="0"/>
              <a:t>Conclusie:	Het regent niet</a:t>
            </a:r>
          </a:p>
          <a:p>
            <a:r>
              <a:rPr lang="nl-BE" dirty="0"/>
              <a:t>Hypothetisch Syllogisme</a:t>
            </a:r>
          </a:p>
          <a:p>
            <a:pPr lvl="1"/>
            <a:r>
              <a:rPr lang="nl-BE" dirty="0"/>
              <a:t>We hebben twee voorwaardelijke </a:t>
            </a:r>
            <a:r>
              <a:rPr lang="nl-BE" dirty="0" err="1"/>
              <a:t>permisses</a:t>
            </a:r>
            <a:r>
              <a:rPr lang="nl-BE" dirty="0"/>
              <a:t> en een voorwaardelijke verklaring voor de conclusie:</a:t>
            </a:r>
          </a:p>
          <a:p>
            <a:pPr lvl="2"/>
            <a:r>
              <a:rPr lang="nl-BE" dirty="0" err="1"/>
              <a:t>Permisse</a:t>
            </a:r>
            <a:r>
              <a:rPr lang="nl-BE" dirty="0"/>
              <a:t> 1:	Als het sneeuwt, zal het buiten wit zien.</a:t>
            </a:r>
          </a:p>
          <a:p>
            <a:pPr lvl="2"/>
            <a:r>
              <a:rPr lang="nl-BE" dirty="0" err="1"/>
              <a:t>Permisse</a:t>
            </a:r>
            <a:r>
              <a:rPr lang="nl-BE" dirty="0"/>
              <a:t> 2: 	Als het buiten wit ziet, zal het glad zijn.</a:t>
            </a:r>
          </a:p>
          <a:p>
            <a:pPr lvl="2"/>
            <a:r>
              <a:rPr lang="nl-BE" dirty="0"/>
              <a:t>Conclusie:	Het zal glad zijn als het sneeuwt	</a:t>
            </a:r>
          </a:p>
          <a:p>
            <a:pPr lvl="1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0125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B81E3BA243CF4A868B0BEC9F975797" ma:contentTypeVersion="11" ma:contentTypeDescription="Create a new document." ma:contentTypeScope="" ma:versionID="d6987b30bf8e1530db28844b0e3c8f7c">
  <xsd:schema xmlns:xsd="http://www.w3.org/2001/XMLSchema" xmlns:xs="http://www.w3.org/2001/XMLSchema" xmlns:p="http://schemas.microsoft.com/office/2006/metadata/properties" xmlns:ns2="4af98d12-1551-4a02-9e0a-f0639a4d5771" xmlns:ns3="6fd23e11-32eb-4a0c-a866-7a24f41d8546" targetNamespace="http://schemas.microsoft.com/office/2006/metadata/properties" ma:root="true" ma:fieldsID="bbb24fe35e8cdef0f53ee6552c1907ed" ns2:_="" ns3:_="">
    <xsd:import namespace="4af98d12-1551-4a02-9e0a-f0639a4d5771"/>
    <xsd:import namespace="6fd23e11-32eb-4a0c-a866-7a24f41d854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ObjectDetectorVersion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f98d12-1551-4a02-9e0a-f0639a4d57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c2da48d7-073e-4961-a670-68e91ca5c89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d23e11-32eb-4a0c-a866-7a24f41d8546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88ad5547-7cbb-4923-8c65-2643cfff47c7}" ma:internalName="TaxCatchAll" ma:showField="CatchAllData" ma:web="6fd23e11-32eb-4a0c-a866-7a24f41d854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3FCA14D-D730-4CE8-9BA1-9CF778004E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af98d12-1551-4a02-9e0a-f0639a4d5771"/>
    <ds:schemaRef ds:uri="6fd23e11-32eb-4a0c-a866-7a24f41d854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06DFD5-8C57-4EAD-B498-AB8664690A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5352</TotalTime>
  <Words>1987</Words>
  <Application>Microsoft Office PowerPoint</Application>
  <PresentationFormat>Widescreen</PresentationFormat>
  <Paragraphs>279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Symbol</vt:lpstr>
      <vt:lpstr>Wingdings</vt:lpstr>
      <vt:lpstr>Office Theme</vt:lpstr>
      <vt:lpstr>  Programmeren in C# </vt:lpstr>
      <vt:lpstr>Logisch redeneren</vt:lpstr>
      <vt:lpstr>Wat is logica ?</vt:lpstr>
      <vt:lpstr>Formele logica</vt:lpstr>
      <vt:lpstr>Logica in IT</vt:lpstr>
      <vt:lpstr>Deductie</vt:lpstr>
      <vt:lpstr>Deductief redeneren </vt:lpstr>
      <vt:lpstr>Soorten deductief redeneren</vt:lpstr>
      <vt:lpstr>Soorten deductief redeneren</vt:lpstr>
      <vt:lpstr>Soorten deductief redeneren</vt:lpstr>
      <vt:lpstr>Venn diagram methode</vt:lpstr>
      <vt:lpstr>Venn diagram</vt:lpstr>
      <vt:lpstr>Venndiagrammen</vt:lpstr>
      <vt:lpstr>Venndiagram</vt:lpstr>
      <vt:lpstr>Lege venndiagrammen</vt:lpstr>
      <vt:lpstr>Overlappende venndiagram</vt:lpstr>
      <vt:lpstr>Overlappende venndiagram</vt:lpstr>
      <vt:lpstr>Syllogisme via een venndiagram</vt:lpstr>
      <vt:lpstr>Boolean logic</vt:lpstr>
      <vt:lpstr>Abstract Proposissions (permisses)</vt:lpstr>
      <vt:lpstr>Abstract Proposissions</vt:lpstr>
      <vt:lpstr>Connectiviteit</vt:lpstr>
      <vt:lpstr>Prioriteiten van de symbolen</vt:lpstr>
      <vt:lpstr>Waarheidstabellen</vt:lpstr>
      <vt:lpstr>Waarheidstabellen :    - AND</vt:lpstr>
      <vt:lpstr>Waarheidstabellen:   - OR</vt:lpstr>
      <vt:lpstr>PowerPoint Presentation</vt:lpstr>
      <vt:lpstr>Labo</vt:lpstr>
      <vt:lpstr>PowerPoint Presentation</vt:lpstr>
      <vt:lpstr>Venndiagram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Programmeren in C#</dc:title>
  <dc:creator>Filip Geens</dc:creator>
  <cp:lastModifiedBy>Filip Geens</cp:lastModifiedBy>
  <cp:revision>40</cp:revision>
  <dcterms:created xsi:type="dcterms:W3CDTF">2020-06-11T13:52:31Z</dcterms:created>
  <dcterms:modified xsi:type="dcterms:W3CDTF">2023-10-05T16:12:06Z</dcterms:modified>
</cp:coreProperties>
</file>